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4"/>
  </p:notesMasterIdLst>
  <p:sldIdLst>
    <p:sldId id="312" r:id="rId2"/>
    <p:sldId id="300" r:id="rId3"/>
    <p:sldId id="303" r:id="rId4"/>
    <p:sldId id="260" r:id="rId5"/>
    <p:sldId id="304" r:id="rId6"/>
    <p:sldId id="316" r:id="rId7"/>
    <p:sldId id="321" r:id="rId8"/>
    <p:sldId id="322" r:id="rId9"/>
    <p:sldId id="323" r:id="rId10"/>
    <p:sldId id="325" r:id="rId11"/>
    <p:sldId id="318" r:id="rId12"/>
    <p:sldId id="320" r:id="rId13"/>
    <p:sldId id="326" r:id="rId14"/>
    <p:sldId id="317" r:id="rId15"/>
    <p:sldId id="324" r:id="rId16"/>
    <p:sldId id="313" r:id="rId17"/>
    <p:sldId id="315" r:id="rId18"/>
    <p:sldId id="314" r:id="rId19"/>
    <p:sldId id="306" r:id="rId20"/>
    <p:sldId id="307" r:id="rId21"/>
    <p:sldId id="308" r:id="rId22"/>
    <p:sldId id="309" r:id="rId23"/>
    <p:sldId id="258" r:id="rId24"/>
    <p:sldId id="270" r:id="rId25"/>
    <p:sldId id="259" r:id="rId26"/>
    <p:sldId id="272" r:id="rId27"/>
    <p:sldId id="278" r:id="rId28"/>
    <p:sldId id="271" r:id="rId29"/>
    <p:sldId id="273" r:id="rId30"/>
    <p:sldId id="274" r:id="rId31"/>
    <p:sldId id="261" r:id="rId32"/>
    <p:sldId id="275" r:id="rId33"/>
    <p:sldId id="263" r:id="rId34"/>
    <p:sldId id="279" r:id="rId35"/>
    <p:sldId id="291" r:id="rId36"/>
    <p:sldId id="299" r:id="rId37"/>
    <p:sldId id="281" r:id="rId38"/>
    <p:sldId id="283" r:id="rId39"/>
    <p:sldId id="297" r:id="rId40"/>
    <p:sldId id="294" r:id="rId41"/>
    <p:sldId id="296" r:id="rId42"/>
    <p:sldId id="277" r:id="rId43"/>
  </p:sldIdLst>
  <p:sldSz cx="12192000" cy="6858000"/>
  <p:notesSz cx="6858000" cy="9144000"/>
  <p:defaultTextStyle>
    <a:defPPr>
      <a:defRPr lang="es-P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63"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uffi" initials="L" lastIdx="1" clrIdx="0">
    <p:extLst>
      <p:ext uri="{19B8F6BF-5375-455C-9EA6-DF929625EA0E}">
        <p15:presenceInfo xmlns:p15="http://schemas.microsoft.com/office/powerpoint/2012/main" userId="Luffi"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2676" autoAdjust="0"/>
    <p:restoredTop sz="94660"/>
  </p:normalViewPr>
  <p:slideViewPr>
    <p:cSldViewPr snapToGrid="0" showGuides="1">
      <p:cViewPr varScale="1">
        <p:scale>
          <a:sx n="86" d="100"/>
          <a:sy n="86" d="100"/>
        </p:scale>
        <p:origin x="102" y="222"/>
      </p:cViewPr>
      <p:guideLst>
        <p:guide orient="horz" pos="2160"/>
        <p:guide pos="3863"/>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heme" Target="theme/theme1.xml"/><Relationship Id="rId8" Type="http://schemas.openxmlformats.org/officeDocument/2006/relationships/slide" Target="slides/slide7.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2FCA944-3A3C-4D8B-B871-36BBCD571B98}" type="doc">
      <dgm:prSet loTypeId="urn:microsoft.com/office/officeart/2005/8/layout/hierarchy2" loCatId="hierarchy" qsTypeId="urn:microsoft.com/office/officeart/2005/8/quickstyle/3d3" qsCatId="3D" csTypeId="urn:microsoft.com/office/officeart/2005/8/colors/accent1_2" csCatId="accent1" phldr="1"/>
      <dgm:spPr/>
      <dgm:t>
        <a:bodyPr/>
        <a:lstStyle/>
        <a:p>
          <a:endParaRPr lang="es-PE"/>
        </a:p>
      </dgm:t>
    </dgm:pt>
    <dgm:pt modelId="{CF8B6787-10DE-4FDE-A17A-724F2F5488CD}">
      <dgm:prSet phldrT="[Texto]"/>
      <dgm:spPr/>
      <dgm:t>
        <a:bodyPr/>
        <a:lstStyle/>
        <a:p>
          <a:r>
            <a:rPr lang="es-PE" dirty="0" smtClean="0"/>
            <a:t>Modalidad de Ejecución de PIP</a:t>
          </a:r>
          <a:endParaRPr lang="es-PE" dirty="0"/>
        </a:p>
      </dgm:t>
    </dgm:pt>
    <dgm:pt modelId="{26F15F90-BA82-40B7-AD69-5B1E08CEC6DC}" type="parTrans" cxnId="{38333989-5E70-4DA0-AA87-9F02AC052567}">
      <dgm:prSet/>
      <dgm:spPr/>
      <dgm:t>
        <a:bodyPr/>
        <a:lstStyle/>
        <a:p>
          <a:endParaRPr lang="es-PE">
            <a:solidFill>
              <a:schemeClr val="bg1"/>
            </a:solidFill>
          </a:endParaRPr>
        </a:p>
      </dgm:t>
    </dgm:pt>
    <dgm:pt modelId="{4179E909-393A-43E9-A57D-92BBC70A39BB}" type="sibTrans" cxnId="{38333989-5E70-4DA0-AA87-9F02AC052567}">
      <dgm:prSet/>
      <dgm:spPr/>
      <dgm:t>
        <a:bodyPr/>
        <a:lstStyle/>
        <a:p>
          <a:endParaRPr lang="es-PE">
            <a:solidFill>
              <a:schemeClr val="bg1"/>
            </a:solidFill>
          </a:endParaRPr>
        </a:p>
      </dgm:t>
    </dgm:pt>
    <dgm:pt modelId="{C1ABA7AD-D913-4726-B7E1-ACFC3A6040D1}">
      <dgm:prSet phldrT="[Texto]"/>
      <dgm:spPr/>
      <dgm:t>
        <a:bodyPr/>
        <a:lstStyle/>
        <a:p>
          <a:r>
            <a:rPr lang="es-PE" smtClean="0"/>
            <a:t>Administración Directa</a:t>
          </a:r>
          <a:endParaRPr lang="es-PE" dirty="0"/>
        </a:p>
      </dgm:t>
    </dgm:pt>
    <dgm:pt modelId="{E9E50A6A-A43E-4892-9693-BB89E49254FC}" type="parTrans" cxnId="{889059E5-5F5D-429B-8230-CE7A8ABF654A}">
      <dgm:prSet/>
      <dgm:spPr/>
      <dgm:t>
        <a:bodyPr/>
        <a:lstStyle/>
        <a:p>
          <a:endParaRPr lang="es-PE">
            <a:solidFill>
              <a:schemeClr val="bg1"/>
            </a:solidFill>
          </a:endParaRPr>
        </a:p>
      </dgm:t>
    </dgm:pt>
    <dgm:pt modelId="{5153798F-D80C-4C8E-AC5E-C1E49D500963}" type="sibTrans" cxnId="{889059E5-5F5D-429B-8230-CE7A8ABF654A}">
      <dgm:prSet/>
      <dgm:spPr/>
      <dgm:t>
        <a:bodyPr/>
        <a:lstStyle/>
        <a:p>
          <a:endParaRPr lang="es-PE">
            <a:solidFill>
              <a:schemeClr val="bg1"/>
            </a:solidFill>
          </a:endParaRPr>
        </a:p>
      </dgm:t>
    </dgm:pt>
    <dgm:pt modelId="{639927BC-619D-4F56-A560-18D00B1B20FE}">
      <dgm:prSet phldrT="[Texto]"/>
      <dgm:spPr/>
      <dgm:t>
        <a:bodyPr/>
        <a:lstStyle/>
        <a:p>
          <a:r>
            <a:rPr lang="es-PE" smtClean="0"/>
            <a:t>Administración Indirecta</a:t>
          </a:r>
          <a:endParaRPr lang="es-PE" dirty="0"/>
        </a:p>
      </dgm:t>
    </dgm:pt>
    <dgm:pt modelId="{B2D17A95-CFC4-43F8-A2B0-D56890D29624}" type="parTrans" cxnId="{AA3AE9BA-3E02-4394-AC85-22AC067D7F9D}">
      <dgm:prSet/>
      <dgm:spPr/>
      <dgm:t>
        <a:bodyPr/>
        <a:lstStyle/>
        <a:p>
          <a:endParaRPr lang="es-PE">
            <a:solidFill>
              <a:schemeClr val="bg1"/>
            </a:solidFill>
          </a:endParaRPr>
        </a:p>
      </dgm:t>
    </dgm:pt>
    <dgm:pt modelId="{3C72DE36-1F46-4993-8BCB-A3D6D92D391F}" type="sibTrans" cxnId="{AA3AE9BA-3E02-4394-AC85-22AC067D7F9D}">
      <dgm:prSet/>
      <dgm:spPr/>
      <dgm:t>
        <a:bodyPr/>
        <a:lstStyle/>
        <a:p>
          <a:endParaRPr lang="es-PE">
            <a:solidFill>
              <a:schemeClr val="bg1"/>
            </a:solidFill>
          </a:endParaRPr>
        </a:p>
      </dgm:t>
    </dgm:pt>
    <dgm:pt modelId="{4AA1D661-D70E-4033-9C60-A78C5C8CFD7E}">
      <dgm:prSet phldrT="[Texto]"/>
      <dgm:spPr/>
      <dgm:t>
        <a:bodyPr/>
        <a:lstStyle/>
        <a:p>
          <a:r>
            <a:rPr lang="es-PE" smtClean="0"/>
            <a:t>Por Contrata</a:t>
          </a:r>
          <a:endParaRPr lang="es-PE" dirty="0"/>
        </a:p>
      </dgm:t>
    </dgm:pt>
    <dgm:pt modelId="{E3183813-E686-437C-BEC1-8DD53D3A60A2}" type="parTrans" cxnId="{94128FBC-8ABC-4CA3-907E-B3227BBD574B}">
      <dgm:prSet/>
      <dgm:spPr/>
      <dgm:t>
        <a:bodyPr/>
        <a:lstStyle/>
        <a:p>
          <a:endParaRPr lang="es-PE">
            <a:solidFill>
              <a:schemeClr val="bg1"/>
            </a:solidFill>
          </a:endParaRPr>
        </a:p>
      </dgm:t>
    </dgm:pt>
    <dgm:pt modelId="{07FF86DD-9DB0-4B35-AA9A-E465F194C62E}" type="sibTrans" cxnId="{94128FBC-8ABC-4CA3-907E-B3227BBD574B}">
      <dgm:prSet/>
      <dgm:spPr/>
      <dgm:t>
        <a:bodyPr/>
        <a:lstStyle/>
        <a:p>
          <a:endParaRPr lang="es-PE">
            <a:solidFill>
              <a:schemeClr val="bg1"/>
            </a:solidFill>
          </a:endParaRPr>
        </a:p>
      </dgm:t>
    </dgm:pt>
    <dgm:pt modelId="{8E0E673F-9BD9-4BA7-A787-68DE129990CA}">
      <dgm:prSet/>
      <dgm:spPr/>
      <dgm:t>
        <a:bodyPr/>
        <a:lstStyle/>
        <a:p>
          <a:r>
            <a:rPr lang="es-PE" smtClean="0"/>
            <a:t>Asociación Público Privada APP</a:t>
          </a:r>
          <a:endParaRPr lang="es-PE" dirty="0"/>
        </a:p>
      </dgm:t>
    </dgm:pt>
    <dgm:pt modelId="{58FBC9BF-F2F1-4A26-95C3-2974B05B1220}" type="parTrans" cxnId="{0E1F5B4E-81F0-4E43-BE2D-D941F6F309F5}">
      <dgm:prSet/>
      <dgm:spPr/>
      <dgm:t>
        <a:bodyPr/>
        <a:lstStyle/>
        <a:p>
          <a:endParaRPr lang="es-PE">
            <a:solidFill>
              <a:schemeClr val="bg1"/>
            </a:solidFill>
          </a:endParaRPr>
        </a:p>
      </dgm:t>
    </dgm:pt>
    <dgm:pt modelId="{8C7827B8-26D2-454E-B6D7-02CA3CA84B4D}" type="sibTrans" cxnId="{0E1F5B4E-81F0-4E43-BE2D-D941F6F309F5}">
      <dgm:prSet/>
      <dgm:spPr/>
      <dgm:t>
        <a:bodyPr/>
        <a:lstStyle/>
        <a:p>
          <a:endParaRPr lang="es-PE">
            <a:solidFill>
              <a:schemeClr val="bg1"/>
            </a:solidFill>
          </a:endParaRPr>
        </a:p>
      </dgm:t>
    </dgm:pt>
    <dgm:pt modelId="{3A98647D-408B-43F4-8E23-4A1DC97B4EEC}">
      <dgm:prSet/>
      <dgm:spPr/>
      <dgm:t>
        <a:bodyPr/>
        <a:lstStyle/>
        <a:p>
          <a:r>
            <a:rPr lang="es-PE" smtClean="0"/>
            <a:t>Núcleo Ejecutor</a:t>
          </a:r>
          <a:endParaRPr lang="es-PE" dirty="0"/>
        </a:p>
      </dgm:t>
    </dgm:pt>
    <dgm:pt modelId="{72BE9743-83F2-41A0-8CD9-68640E4D55D5}" type="parTrans" cxnId="{C3545DEB-DB9F-4EE8-A984-16B3CEB1F8CA}">
      <dgm:prSet/>
      <dgm:spPr/>
      <dgm:t>
        <a:bodyPr/>
        <a:lstStyle/>
        <a:p>
          <a:endParaRPr lang="es-PE">
            <a:solidFill>
              <a:schemeClr val="bg1"/>
            </a:solidFill>
          </a:endParaRPr>
        </a:p>
      </dgm:t>
    </dgm:pt>
    <dgm:pt modelId="{FE2C42A2-054F-4D95-A88F-B4E19D09077D}" type="sibTrans" cxnId="{C3545DEB-DB9F-4EE8-A984-16B3CEB1F8CA}">
      <dgm:prSet/>
      <dgm:spPr/>
      <dgm:t>
        <a:bodyPr/>
        <a:lstStyle/>
        <a:p>
          <a:endParaRPr lang="es-PE">
            <a:solidFill>
              <a:schemeClr val="bg1"/>
            </a:solidFill>
          </a:endParaRPr>
        </a:p>
      </dgm:t>
    </dgm:pt>
    <dgm:pt modelId="{C74307ED-CA86-4A11-A79B-2E81F161829A}">
      <dgm:prSet/>
      <dgm:spPr/>
      <dgm:t>
        <a:bodyPr/>
        <a:lstStyle/>
        <a:p>
          <a:r>
            <a:rPr lang="es-PE" smtClean="0"/>
            <a:t>Obras por Impuestos - Ley 29230</a:t>
          </a:r>
          <a:endParaRPr lang="es-PE" dirty="0"/>
        </a:p>
      </dgm:t>
    </dgm:pt>
    <dgm:pt modelId="{3FAA7322-01C6-4056-86B6-5A1A3E6A478C}" type="parTrans" cxnId="{CB307F25-D9C7-40BD-AC38-64A6F4BE60F8}">
      <dgm:prSet/>
      <dgm:spPr/>
      <dgm:t>
        <a:bodyPr/>
        <a:lstStyle/>
        <a:p>
          <a:endParaRPr lang="es-PE">
            <a:solidFill>
              <a:schemeClr val="bg1"/>
            </a:solidFill>
          </a:endParaRPr>
        </a:p>
      </dgm:t>
    </dgm:pt>
    <dgm:pt modelId="{9130DFB1-EB62-425C-A1F5-F8444B33DE59}" type="sibTrans" cxnId="{CB307F25-D9C7-40BD-AC38-64A6F4BE60F8}">
      <dgm:prSet/>
      <dgm:spPr/>
      <dgm:t>
        <a:bodyPr/>
        <a:lstStyle/>
        <a:p>
          <a:endParaRPr lang="es-PE">
            <a:solidFill>
              <a:schemeClr val="bg1"/>
            </a:solidFill>
          </a:endParaRPr>
        </a:p>
      </dgm:t>
    </dgm:pt>
    <dgm:pt modelId="{DA182DC6-C2F4-428A-9175-D0AE30E4A8CB}">
      <dgm:prSet/>
      <dgm:spPr>
        <a:solidFill>
          <a:schemeClr val="accent2">
            <a:lumMod val="75000"/>
          </a:schemeClr>
        </a:solidFill>
      </dgm:spPr>
      <dgm:t>
        <a:bodyPr/>
        <a:lstStyle/>
        <a:p>
          <a:r>
            <a:rPr lang="es-PE" smtClean="0"/>
            <a:t>Concesiones</a:t>
          </a:r>
          <a:endParaRPr lang="es-PE" dirty="0"/>
        </a:p>
      </dgm:t>
    </dgm:pt>
    <dgm:pt modelId="{69219566-E590-4FEC-AA2F-8082F70BAD98}" type="parTrans" cxnId="{1A37CAF2-86DB-4804-9506-E4C69CF37EAC}">
      <dgm:prSet/>
      <dgm:spPr/>
      <dgm:t>
        <a:bodyPr/>
        <a:lstStyle/>
        <a:p>
          <a:endParaRPr lang="es-PE">
            <a:solidFill>
              <a:schemeClr val="bg1"/>
            </a:solidFill>
          </a:endParaRPr>
        </a:p>
      </dgm:t>
    </dgm:pt>
    <dgm:pt modelId="{62DB38DD-9092-4F9C-A0F1-AFCDDF33E525}" type="sibTrans" cxnId="{1A37CAF2-86DB-4804-9506-E4C69CF37EAC}">
      <dgm:prSet/>
      <dgm:spPr/>
      <dgm:t>
        <a:bodyPr/>
        <a:lstStyle/>
        <a:p>
          <a:endParaRPr lang="es-PE">
            <a:solidFill>
              <a:schemeClr val="bg1"/>
            </a:solidFill>
          </a:endParaRPr>
        </a:p>
      </dgm:t>
    </dgm:pt>
    <dgm:pt modelId="{44A6546A-FA18-46C2-B759-2F74696BA50A}">
      <dgm:prSet/>
      <dgm:spPr/>
      <dgm:t>
        <a:bodyPr/>
        <a:lstStyle/>
        <a:p>
          <a:r>
            <a:rPr lang="es-PE" smtClean="0"/>
            <a:t>Asociación en Participación </a:t>
          </a:r>
          <a:endParaRPr lang="es-PE" dirty="0"/>
        </a:p>
      </dgm:t>
    </dgm:pt>
    <dgm:pt modelId="{0900BBFF-726F-4DFE-8691-CE463EB2435F}" type="parTrans" cxnId="{82B279A6-E0FE-4F19-846A-C68AE5EFFA1E}">
      <dgm:prSet/>
      <dgm:spPr/>
      <dgm:t>
        <a:bodyPr/>
        <a:lstStyle/>
        <a:p>
          <a:endParaRPr lang="es-PE">
            <a:solidFill>
              <a:schemeClr val="bg1"/>
            </a:solidFill>
          </a:endParaRPr>
        </a:p>
      </dgm:t>
    </dgm:pt>
    <dgm:pt modelId="{011ADA9A-10BB-45E7-9541-A9332C39E910}" type="sibTrans" cxnId="{82B279A6-E0FE-4F19-846A-C68AE5EFFA1E}">
      <dgm:prSet/>
      <dgm:spPr/>
      <dgm:t>
        <a:bodyPr/>
        <a:lstStyle/>
        <a:p>
          <a:endParaRPr lang="es-PE">
            <a:solidFill>
              <a:schemeClr val="bg1"/>
            </a:solidFill>
          </a:endParaRPr>
        </a:p>
      </dgm:t>
    </dgm:pt>
    <dgm:pt modelId="{90D5C25F-97B1-461A-839C-F6AC846504B5}">
      <dgm:prSet/>
      <dgm:spPr/>
      <dgm:t>
        <a:bodyPr/>
        <a:lstStyle/>
        <a:p>
          <a:r>
            <a:rPr lang="es-PE" smtClean="0"/>
            <a:t>Contratos de Gerencia</a:t>
          </a:r>
          <a:endParaRPr lang="es-PE" dirty="0"/>
        </a:p>
      </dgm:t>
    </dgm:pt>
    <dgm:pt modelId="{524C31AA-97F4-4528-8D12-7AD753858E6A}" type="parTrans" cxnId="{E9D2C798-EF6C-437C-8EFE-6B9BCF0E0EB5}">
      <dgm:prSet/>
      <dgm:spPr/>
      <dgm:t>
        <a:bodyPr/>
        <a:lstStyle/>
        <a:p>
          <a:endParaRPr lang="es-PE">
            <a:solidFill>
              <a:schemeClr val="bg1"/>
            </a:solidFill>
          </a:endParaRPr>
        </a:p>
      </dgm:t>
    </dgm:pt>
    <dgm:pt modelId="{CB0AFDD6-C1A0-48A6-B31C-BAFA1D356E1B}" type="sibTrans" cxnId="{E9D2C798-EF6C-437C-8EFE-6B9BCF0E0EB5}">
      <dgm:prSet/>
      <dgm:spPr/>
      <dgm:t>
        <a:bodyPr/>
        <a:lstStyle/>
        <a:p>
          <a:endParaRPr lang="es-PE">
            <a:solidFill>
              <a:schemeClr val="bg1"/>
            </a:solidFill>
          </a:endParaRPr>
        </a:p>
      </dgm:t>
    </dgm:pt>
    <dgm:pt modelId="{EF0602C1-D7A3-4748-A4A6-E807FAE1C493}">
      <dgm:prSet/>
      <dgm:spPr/>
      <dgm:t>
        <a:bodyPr/>
        <a:lstStyle/>
        <a:p>
          <a:r>
            <a:rPr lang="es-PE" smtClean="0"/>
            <a:t>Contratos de Riesgo Compartido</a:t>
          </a:r>
          <a:endParaRPr lang="es-PE" dirty="0"/>
        </a:p>
      </dgm:t>
    </dgm:pt>
    <dgm:pt modelId="{09C26F3A-45C1-4E81-B55D-5A7BBB181CE7}" type="parTrans" cxnId="{72B9107F-15F1-4307-8A89-BE5BD059D6FC}">
      <dgm:prSet/>
      <dgm:spPr/>
      <dgm:t>
        <a:bodyPr/>
        <a:lstStyle/>
        <a:p>
          <a:endParaRPr lang="es-PE">
            <a:solidFill>
              <a:schemeClr val="bg1"/>
            </a:solidFill>
          </a:endParaRPr>
        </a:p>
      </dgm:t>
    </dgm:pt>
    <dgm:pt modelId="{89F9AE86-CAD7-4D99-B51F-0A6FD2368CDC}" type="sibTrans" cxnId="{72B9107F-15F1-4307-8A89-BE5BD059D6FC}">
      <dgm:prSet/>
      <dgm:spPr/>
      <dgm:t>
        <a:bodyPr/>
        <a:lstStyle/>
        <a:p>
          <a:endParaRPr lang="es-PE">
            <a:solidFill>
              <a:schemeClr val="bg1"/>
            </a:solidFill>
          </a:endParaRPr>
        </a:p>
      </dgm:t>
    </dgm:pt>
    <dgm:pt modelId="{AC70EEEB-30CA-4003-A0B7-8812F3498410}">
      <dgm:prSet/>
      <dgm:spPr/>
      <dgm:t>
        <a:bodyPr/>
        <a:lstStyle/>
        <a:p>
          <a:r>
            <a:rPr lang="es-PE" smtClean="0"/>
            <a:t>Contratos de Especialización</a:t>
          </a:r>
          <a:endParaRPr lang="es-PE" dirty="0"/>
        </a:p>
      </dgm:t>
    </dgm:pt>
    <dgm:pt modelId="{3E81F75F-51C0-4056-BC46-21E0852E4E15}" type="parTrans" cxnId="{72F78F9F-053B-46F5-8D0B-FE4BAED10063}">
      <dgm:prSet/>
      <dgm:spPr/>
      <dgm:t>
        <a:bodyPr/>
        <a:lstStyle/>
        <a:p>
          <a:endParaRPr lang="es-PE">
            <a:solidFill>
              <a:schemeClr val="bg1"/>
            </a:solidFill>
          </a:endParaRPr>
        </a:p>
      </dgm:t>
    </dgm:pt>
    <dgm:pt modelId="{E47450E0-9D1C-48E7-9D77-B3A4DAEBB2D0}" type="sibTrans" cxnId="{72F78F9F-053B-46F5-8D0B-FE4BAED10063}">
      <dgm:prSet/>
      <dgm:spPr/>
      <dgm:t>
        <a:bodyPr/>
        <a:lstStyle/>
        <a:p>
          <a:endParaRPr lang="es-PE">
            <a:solidFill>
              <a:schemeClr val="bg1"/>
            </a:solidFill>
          </a:endParaRPr>
        </a:p>
      </dgm:t>
    </dgm:pt>
    <dgm:pt modelId="{9166470A-BAC9-4EBE-A89E-7BE57C1B3E01}">
      <dgm:prSet/>
      <dgm:spPr/>
      <dgm:t>
        <a:bodyPr/>
        <a:lstStyle/>
        <a:p>
          <a:r>
            <a:rPr lang="es-PE" smtClean="0"/>
            <a:t>Otra modalidad contractual permitida por ley</a:t>
          </a:r>
          <a:endParaRPr lang="es-PE" dirty="0"/>
        </a:p>
      </dgm:t>
    </dgm:pt>
    <dgm:pt modelId="{6206D64B-3C7B-4644-B513-5B3ADB793DBD}" type="parTrans" cxnId="{D019D275-68FA-47BD-B994-C93ADD0BF5C8}">
      <dgm:prSet/>
      <dgm:spPr/>
      <dgm:t>
        <a:bodyPr/>
        <a:lstStyle/>
        <a:p>
          <a:endParaRPr lang="es-PE">
            <a:solidFill>
              <a:schemeClr val="bg1"/>
            </a:solidFill>
          </a:endParaRPr>
        </a:p>
      </dgm:t>
    </dgm:pt>
    <dgm:pt modelId="{30F7F387-0DAA-4355-8C11-EE590D49394B}" type="sibTrans" cxnId="{D019D275-68FA-47BD-B994-C93ADD0BF5C8}">
      <dgm:prSet/>
      <dgm:spPr/>
      <dgm:t>
        <a:bodyPr/>
        <a:lstStyle/>
        <a:p>
          <a:endParaRPr lang="es-PE">
            <a:solidFill>
              <a:schemeClr val="bg1"/>
            </a:solidFill>
          </a:endParaRPr>
        </a:p>
      </dgm:t>
    </dgm:pt>
    <dgm:pt modelId="{69BECE2B-8737-4B96-A347-02177400B196}" type="pres">
      <dgm:prSet presAssocID="{02FCA944-3A3C-4D8B-B871-36BBCD571B98}" presName="diagram" presStyleCnt="0">
        <dgm:presLayoutVars>
          <dgm:chPref val="1"/>
          <dgm:dir/>
          <dgm:animOne val="branch"/>
          <dgm:animLvl val="lvl"/>
          <dgm:resizeHandles val="exact"/>
        </dgm:presLayoutVars>
      </dgm:prSet>
      <dgm:spPr/>
      <dgm:t>
        <a:bodyPr/>
        <a:lstStyle/>
        <a:p>
          <a:endParaRPr lang="es-PE"/>
        </a:p>
      </dgm:t>
    </dgm:pt>
    <dgm:pt modelId="{71DF5412-8A0B-47BC-8921-14370A241023}" type="pres">
      <dgm:prSet presAssocID="{CF8B6787-10DE-4FDE-A17A-724F2F5488CD}" presName="root1" presStyleCnt="0"/>
      <dgm:spPr/>
      <dgm:t>
        <a:bodyPr/>
        <a:lstStyle/>
        <a:p>
          <a:endParaRPr lang="es-PE"/>
        </a:p>
      </dgm:t>
    </dgm:pt>
    <dgm:pt modelId="{4EA9F5F7-82D7-4595-ACFF-7CBC3A45419D}" type="pres">
      <dgm:prSet presAssocID="{CF8B6787-10DE-4FDE-A17A-724F2F5488CD}" presName="LevelOneTextNode" presStyleLbl="node0" presStyleIdx="0" presStyleCnt="1">
        <dgm:presLayoutVars>
          <dgm:chPref val="3"/>
        </dgm:presLayoutVars>
      </dgm:prSet>
      <dgm:spPr/>
      <dgm:t>
        <a:bodyPr/>
        <a:lstStyle/>
        <a:p>
          <a:endParaRPr lang="es-PE"/>
        </a:p>
      </dgm:t>
    </dgm:pt>
    <dgm:pt modelId="{50784E84-F8EF-4A4C-BBE0-C0A2B406028D}" type="pres">
      <dgm:prSet presAssocID="{CF8B6787-10DE-4FDE-A17A-724F2F5488CD}" presName="level2hierChild" presStyleCnt="0"/>
      <dgm:spPr/>
      <dgm:t>
        <a:bodyPr/>
        <a:lstStyle/>
        <a:p>
          <a:endParaRPr lang="es-PE"/>
        </a:p>
      </dgm:t>
    </dgm:pt>
    <dgm:pt modelId="{08F151CA-097C-451B-8D76-266480A3C2B1}" type="pres">
      <dgm:prSet presAssocID="{E9E50A6A-A43E-4892-9693-BB89E49254FC}" presName="conn2-1" presStyleLbl="parChTrans1D2" presStyleIdx="0" presStyleCnt="2"/>
      <dgm:spPr/>
      <dgm:t>
        <a:bodyPr/>
        <a:lstStyle/>
        <a:p>
          <a:endParaRPr lang="es-PE"/>
        </a:p>
      </dgm:t>
    </dgm:pt>
    <dgm:pt modelId="{5C61221E-FD77-4798-924F-700191ECD4B2}" type="pres">
      <dgm:prSet presAssocID="{E9E50A6A-A43E-4892-9693-BB89E49254FC}" presName="connTx" presStyleLbl="parChTrans1D2" presStyleIdx="0" presStyleCnt="2"/>
      <dgm:spPr/>
      <dgm:t>
        <a:bodyPr/>
        <a:lstStyle/>
        <a:p>
          <a:endParaRPr lang="es-PE"/>
        </a:p>
      </dgm:t>
    </dgm:pt>
    <dgm:pt modelId="{4AA2C671-260E-4408-BC39-9F65BAF8C989}" type="pres">
      <dgm:prSet presAssocID="{C1ABA7AD-D913-4726-B7E1-ACFC3A6040D1}" presName="root2" presStyleCnt="0"/>
      <dgm:spPr/>
      <dgm:t>
        <a:bodyPr/>
        <a:lstStyle/>
        <a:p>
          <a:endParaRPr lang="es-PE"/>
        </a:p>
      </dgm:t>
    </dgm:pt>
    <dgm:pt modelId="{52561FD8-7752-4FF7-879B-A64507572E2D}" type="pres">
      <dgm:prSet presAssocID="{C1ABA7AD-D913-4726-B7E1-ACFC3A6040D1}" presName="LevelTwoTextNode" presStyleLbl="node2" presStyleIdx="0" presStyleCnt="2">
        <dgm:presLayoutVars>
          <dgm:chPref val="3"/>
        </dgm:presLayoutVars>
      </dgm:prSet>
      <dgm:spPr/>
      <dgm:t>
        <a:bodyPr/>
        <a:lstStyle/>
        <a:p>
          <a:endParaRPr lang="es-PE"/>
        </a:p>
      </dgm:t>
    </dgm:pt>
    <dgm:pt modelId="{A5BC8C15-3287-4D03-8AF6-2900C5B96652}" type="pres">
      <dgm:prSet presAssocID="{C1ABA7AD-D913-4726-B7E1-ACFC3A6040D1}" presName="level3hierChild" presStyleCnt="0"/>
      <dgm:spPr/>
      <dgm:t>
        <a:bodyPr/>
        <a:lstStyle/>
        <a:p>
          <a:endParaRPr lang="es-PE"/>
        </a:p>
      </dgm:t>
    </dgm:pt>
    <dgm:pt modelId="{114D9882-13FC-4E70-900F-2AFE96C36302}" type="pres">
      <dgm:prSet presAssocID="{B2D17A95-CFC4-43F8-A2B0-D56890D29624}" presName="conn2-1" presStyleLbl="parChTrans1D2" presStyleIdx="1" presStyleCnt="2"/>
      <dgm:spPr/>
      <dgm:t>
        <a:bodyPr/>
        <a:lstStyle/>
        <a:p>
          <a:endParaRPr lang="es-PE"/>
        </a:p>
      </dgm:t>
    </dgm:pt>
    <dgm:pt modelId="{38051F76-CDC8-462B-9446-FA8338CBA4E9}" type="pres">
      <dgm:prSet presAssocID="{B2D17A95-CFC4-43F8-A2B0-D56890D29624}" presName="connTx" presStyleLbl="parChTrans1D2" presStyleIdx="1" presStyleCnt="2"/>
      <dgm:spPr/>
      <dgm:t>
        <a:bodyPr/>
        <a:lstStyle/>
        <a:p>
          <a:endParaRPr lang="es-PE"/>
        </a:p>
      </dgm:t>
    </dgm:pt>
    <dgm:pt modelId="{6F4F0BC4-FE7D-45BC-8119-EA3938F5E69E}" type="pres">
      <dgm:prSet presAssocID="{639927BC-619D-4F56-A560-18D00B1B20FE}" presName="root2" presStyleCnt="0"/>
      <dgm:spPr/>
      <dgm:t>
        <a:bodyPr/>
        <a:lstStyle/>
        <a:p>
          <a:endParaRPr lang="es-PE"/>
        </a:p>
      </dgm:t>
    </dgm:pt>
    <dgm:pt modelId="{B09CA763-B6F1-4AD3-A758-E213AF98025A}" type="pres">
      <dgm:prSet presAssocID="{639927BC-619D-4F56-A560-18D00B1B20FE}" presName="LevelTwoTextNode" presStyleLbl="node2" presStyleIdx="1" presStyleCnt="2">
        <dgm:presLayoutVars>
          <dgm:chPref val="3"/>
        </dgm:presLayoutVars>
      </dgm:prSet>
      <dgm:spPr/>
      <dgm:t>
        <a:bodyPr/>
        <a:lstStyle/>
        <a:p>
          <a:endParaRPr lang="es-PE"/>
        </a:p>
      </dgm:t>
    </dgm:pt>
    <dgm:pt modelId="{12ACF466-7C51-495D-9392-6108EBE52836}" type="pres">
      <dgm:prSet presAssocID="{639927BC-619D-4F56-A560-18D00B1B20FE}" presName="level3hierChild" presStyleCnt="0"/>
      <dgm:spPr/>
      <dgm:t>
        <a:bodyPr/>
        <a:lstStyle/>
        <a:p>
          <a:endParaRPr lang="es-PE"/>
        </a:p>
      </dgm:t>
    </dgm:pt>
    <dgm:pt modelId="{548A7366-B134-4C29-9DE4-87386C8CEC94}" type="pres">
      <dgm:prSet presAssocID="{E3183813-E686-437C-BEC1-8DD53D3A60A2}" presName="conn2-1" presStyleLbl="parChTrans1D3" presStyleIdx="0" presStyleCnt="4"/>
      <dgm:spPr/>
      <dgm:t>
        <a:bodyPr/>
        <a:lstStyle/>
        <a:p>
          <a:endParaRPr lang="es-PE"/>
        </a:p>
      </dgm:t>
    </dgm:pt>
    <dgm:pt modelId="{4FBE9A02-E46E-4BD7-9B41-41ADBBC31CD0}" type="pres">
      <dgm:prSet presAssocID="{E3183813-E686-437C-BEC1-8DD53D3A60A2}" presName="connTx" presStyleLbl="parChTrans1D3" presStyleIdx="0" presStyleCnt="4"/>
      <dgm:spPr/>
      <dgm:t>
        <a:bodyPr/>
        <a:lstStyle/>
        <a:p>
          <a:endParaRPr lang="es-PE"/>
        </a:p>
      </dgm:t>
    </dgm:pt>
    <dgm:pt modelId="{84382012-6C82-49FE-9CE3-66D4D18AEB94}" type="pres">
      <dgm:prSet presAssocID="{4AA1D661-D70E-4033-9C60-A78C5C8CFD7E}" presName="root2" presStyleCnt="0"/>
      <dgm:spPr/>
      <dgm:t>
        <a:bodyPr/>
        <a:lstStyle/>
        <a:p>
          <a:endParaRPr lang="es-PE"/>
        </a:p>
      </dgm:t>
    </dgm:pt>
    <dgm:pt modelId="{9122C94E-DF03-4D42-8AE0-695D81B77CB4}" type="pres">
      <dgm:prSet presAssocID="{4AA1D661-D70E-4033-9C60-A78C5C8CFD7E}" presName="LevelTwoTextNode" presStyleLbl="node3" presStyleIdx="0" presStyleCnt="4">
        <dgm:presLayoutVars>
          <dgm:chPref val="3"/>
        </dgm:presLayoutVars>
      </dgm:prSet>
      <dgm:spPr/>
      <dgm:t>
        <a:bodyPr/>
        <a:lstStyle/>
        <a:p>
          <a:endParaRPr lang="es-PE"/>
        </a:p>
      </dgm:t>
    </dgm:pt>
    <dgm:pt modelId="{BACCBC33-E61B-4C19-AEF4-118E522F7EB8}" type="pres">
      <dgm:prSet presAssocID="{4AA1D661-D70E-4033-9C60-A78C5C8CFD7E}" presName="level3hierChild" presStyleCnt="0"/>
      <dgm:spPr/>
      <dgm:t>
        <a:bodyPr/>
        <a:lstStyle/>
        <a:p>
          <a:endParaRPr lang="es-PE"/>
        </a:p>
      </dgm:t>
    </dgm:pt>
    <dgm:pt modelId="{F5197397-95C8-464B-BFB5-DE7589E8D7F7}" type="pres">
      <dgm:prSet presAssocID="{58FBC9BF-F2F1-4A26-95C3-2974B05B1220}" presName="conn2-1" presStyleLbl="parChTrans1D3" presStyleIdx="1" presStyleCnt="4"/>
      <dgm:spPr/>
      <dgm:t>
        <a:bodyPr/>
        <a:lstStyle/>
        <a:p>
          <a:endParaRPr lang="es-PE"/>
        </a:p>
      </dgm:t>
    </dgm:pt>
    <dgm:pt modelId="{31837741-B1AF-4E06-84C2-C72A365ACF2A}" type="pres">
      <dgm:prSet presAssocID="{58FBC9BF-F2F1-4A26-95C3-2974B05B1220}" presName="connTx" presStyleLbl="parChTrans1D3" presStyleIdx="1" presStyleCnt="4"/>
      <dgm:spPr/>
      <dgm:t>
        <a:bodyPr/>
        <a:lstStyle/>
        <a:p>
          <a:endParaRPr lang="es-PE"/>
        </a:p>
      </dgm:t>
    </dgm:pt>
    <dgm:pt modelId="{767DDBB8-36FC-4F0A-AE52-327EA74E77F5}" type="pres">
      <dgm:prSet presAssocID="{8E0E673F-9BD9-4BA7-A787-68DE129990CA}" presName="root2" presStyleCnt="0"/>
      <dgm:spPr/>
      <dgm:t>
        <a:bodyPr/>
        <a:lstStyle/>
        <a:p>
          <a:endParaRPr lang="es-PE"/>
        </a:p>
      </dgm:t>
    </dgm:pt>
    <dgm:pt modelId="{F84F4DAA-0E34-4736-BBF3-7C047A070A13}" type="pres">
      <dgm:prSet presAssocID="{8E0E673F-9BD9-4BA7-A787-68DE129990CA}" presName="LevelTwoTextNode" presStyleLbl="node3" presStyleIdx="1" presStyleCnt="4">
        <dgm:presLayoutVars>
          <dgm:chPref val="3"/>
        </dgm:presLayoutVars>
      </dgm:prSet>
      <dgm:spPr/>
      <dgm:t>
        <a:bodyPr/>
        <a:lstStyle/>
        <a:p>
          <a:endParaRPr lang="es-PE"/>
        </a:p>
      </dgm:t>
    </dgm:pt>
    <dgm:pt modelId="{2E98D7E6-ADDA-48ED-BF4A-E635C8068217}" type="pres">
      <dgm:prSet presAssocID="{8E0E673F-9BD9-4BA7-A787-68DE129990CA}" presName="level3hierChild" presStyleCnt="0"/>
      <dgm:spPr/>
      <dgm:t>
        <a:bodyPr/>
        <a:lstStyle/>
        <a:p>
          <a:endParaRPr lang="es-PE"/>
        </a:p>
      </dgm:t>
    </dgm:pt>
    <dgm:pt modelId="{C4E2695A-C26B-4411-B358-1593A2B4A130}" type="pres">
      <dgm:prSet presAssocID="{69219566-E590-4FEC-AA2F-8082F70BAD98}" presName="conn2-1" presStyleLbl="parChTrans1D4" presStyleIdx="0" presStyleCnt="6"/>
      <dgm:spPr/>
      <dgm:t>
        <a:bodyPr/>
        <a:lstStyle/>
        <a:p>
          <a:endParaRPr lang="es-PE"/>
        </a:p>
      </dgm:t>
    </dgm:pt>
    <dgm:pt modelId="{55ABD110-6DD1-40D3-9B0C-31E87C741B1B}" type="pres">
      <dgm:prSet presAssocID="{69219566-E590-4FEC-AA2F-8082F70BAD98}" presName="connTx" presStyleLbl="parChTrans1D4" presStyleIdx="0" presStyleCnt="6"/>
      <dgm:spPr/>
      <dgm:t>
        <a:bodyPr/>
        <a:lstStyle/>
        <a:p>
          <a:endParaRPr lang="es-PE"/>
        </a:p>
      </dgm:t>
    </dgm:pt>
    <dgm:pt modelId="{E2FF84DE-B5A1-4DB9-8216-569A388E744C}" type="pres">
      <dgm:prSet presAssocID="{DA182DC6-C2F4-428A-9175-D0AE30E4A8CB}" presName="root2" presStyleCnt="0"/>
      <dgm:spPr/>
      <dgm:t>
        <a:bodyPr/>
        <a:lstStyle/>
        <a:p>
          <a:endParaRPr lang="es-PE"/>
        </a:p>
      </dgm:t>
    </dgm:pt>
    <dgm:pt modelId="{8A6A7E1A-F6E6-442D-BDF2-E03D5A282E6C}" type="pres">
      <dgm:prSet presAssocID="{DA182DC6-C2F4-428A-9175-D0AE30E4A8CB}" presName="LevelTwoTextNode" presStyleLbl="node4" presStyleIdx="0" presStyleCnt="6">
        <dgm:presLayoutVars>
          <dgm:chPref val="3"/>
        </dgm:presLayoutVars>
      </dgm:prSet>
      <dgm:spPr/>
      <dgm:t>
        <a:bodyPr/>
        <a:lstStyle/>
        <a:p>
          <a:endParaRPr lang="es-PE"/>
        </a:p>
      </dgm:t>
    </dgm:pt>
    <dgm:pt modelId="{72581522-73A1-4B36-AD07-9EFD091BFDFE}" type="pres">
      <dgm:prSet presAssocID="{DA182DC6-C2F4-428A-9175-D0AE30E4A8CB}" presName="level3hierChild" presStyleCnt="0"/>
      <dgm:spPr/>
      <dgm:t>
        <a:bodyPr/>
        <a:lstStyle/>
        <a:p>
          <a:endParaRPr lang="es-PE"/>
        </a:p>
      </dgm:t>
    </dgm:pt>
    <dgm:pt modelId="{4B0CCA67-1640-4733-9E77-D1D862E40DDB}" type="pres">
      <dgm:prSet presAssocID="{0900BBFF-726F-4DFE-8691-CE463EB2435F}" presName="conn2-1" presStyleLbl="parChTrans1D4" presStyleIdx="1" presStyleCnt="6"/>
      <dgm:spPr/>
      <dgm:t>
        <a:bodyPr/>
        <a:lstStyle/>
        <a:p>
          <a:endParaRPr lang="es-PE"/>
        </a:p>
      </dgm:t>
    </dgm:pt>
    <dgm:pt modelId="{3B84EE13-0215-4509-A1FE-B1C5361D333D}" type="pres">
      <dgm:prSet presAssocID="{0900BBFF-726F-4DFE-8691-CE463EB2435F}" presName="connTx" presStyleLbl="parChTrans1D4" presStyleIdx="1" presStyleCnt="6"/>
      <dgm:spPr/>
      <dgm:t>
        <a:bodyPr/>
        <a:lstStyle/>
        <a:p>
          <a:endParaRPr lang="es-PE"/>
        </a:p>
      </dgm:t>
    </dgm:pt>
    <dgm:pt modelId="{2B6E2ADF-E7D0-45A7-8032-A8EF7885E4F1}" type="pres">
      <dgm:prSet presAssocID="{44A6546A-FA18-46C2-B759-2F74696BA50A}" presName="root2" presStyleCnt="0"/>
      <dgm:spPr/>
      <dgm:t>
        <a:bodyPr/>
        <a:lstStyle/>
        <a:p>
          <a:endParaRPr lang="es-PE"/>
        </a:p>
      </dgm:t>
    </dgm:pt>
    <dgm:pt modelId="{63831D42-25F2-43F2-85A1-D69D1C339A21}" type="pres">
      <dgm:prSet presAssocID="{44A6546A-FA18-46C2-B759-2F74696BA50A}" presName="LevelTwoTextNode" presStyleLbl="node4" presStyleIdx="1" presStyleCnt="6">
        <dgm:presLayoutVars>
          <dgm:chPref val="3"/>
        </dgm:presLayoutVars>
      </dgm:prSet>
      <dgm:spPr/>
      <dgm:t>
        <a:bodyPr/>
        <a:lstStyle/>
        <a:p>
          <a:endParaRPr lang="es-PE"/>
        </a:p>
      </dgm:t>
    </dgm:pt>
    <dgm:pt modelId="{681A11B4-9190-4360-85D7-9EADD8576385}" type="pres">
      <dgm:prSet presAssocID="{44A6546A-FA18-46C2-B759-2F74696BA50A}" presName="level3hierChild" presStyleCnt="0"/>
      <dgm:spPr/>
      <dgm:t>
        <a:bodyPr/>
        <a:lstStyle/>
        <a:p>
          <a:endParaRPr lang="es-PE"/>
        </a:p>
      </dgm:t>
    </dgm:pt>
    <dgm:pt modelId="{6D9BF655-CC7B-4F55-AD35-43B3515A9348}" type="pres">
      <dgm:prSet presAssocID="{524C31AA-97F4-4528-8D12-7AD753858E6A}" presName="conn2-1" presStyleLbl="parChTrans1D4" presStyleIdx="2" presStyleCnt="6"/>
      <dgm:spPr/>
      <dgm:t>
        <a:bodyPr/>
        <a:lstStyle/>
        <a:p>
          <a:endParaRPr lang="es-PE"/>
        </a:p>
      </dgm:t>
    </dgm:pt>
    <dgm:pt modelId="{B5709A15-C25D-4EED-9ADD-0C8BB842AB78}" type="pres">
      <dgm:prSet presAssocID="{524C31AA-97F4-4528-8D12-7AD753858E6A}" presName="connTx" presStyleLbl="parChTrans1D4" presStyleIdx="2" presStyleCnt="6"/>
      <dgm:spPr/>
      <dgm:t>
        <a:bodyPr/>
        <a:lstStyle/>
        <a:p>
          <a:endParaRPr lang="es-PE"/>
        </a:p>
      </dgm:t>
    </dgm:pt>
    <dgm:pt modelId="{C4DC30F3-741C-4513-8445-02826F59D98F}" type="pres">
      <dgm:prSet presAssocID="{90D5C25F-97B1-461A-839C-F6AC846504B5}" presName="root2" presStyleCnt="0"/>
      <dgm:spPr/>
      <dgm:t>
        <a:bodyPr/>
        <a:lstStyle/>
        <a:p>
          <a:endParaRPr lang="es-PE"/>
        </a:p>
      </dgm:t>
    </dgm:pt>
    <dgm:pt modelId="{83D28518-29FE-454B-9322-34ABDFDEE76C}" type="pres">
      <dgm:prSet presAssocID="{90D5C25F-97B1-461A-839C-F6AC846504B5}" presName="LevelTwoTextNode" presStyleLbl="node4" presStyleIdx="2" presStyleCnt="6">
        <dgm:presLayoutVars>
          <dgm:chPref val="3"/>
        </dgm:presLayoutVars>
      </dgm:prSet>
      <dgm:spPr/>
      <dgm:t>
        <a:bodyPr/>
        <a:lstStyle/>
        <a:p>
          <a:endParaRPr lang="es-PE"/>
        </a:p>
      </dgm:t>
    </dgm:pt>
    <dgm:pt modelId="{2DDB3F97-110D-492A-B9F2-C0992A2DC83A}" type="pres">
      <dgm:prSet presAssocID="{90D5C25F-97B1-461A-839C-F6AC846504B5}" presName="level3hierChild" presStyleCnt="0"/>
      <dgm:spPr/>
      <dgm:t>
        <a:bodyPr/>
        <a:lstStyle/>
        <a:p>
          <a:endParaRPr lang="es-PE"/>
        </a:p>
      </dgm:t>
    </dgm:pt>
    <dgm:pt modelId="{77A82D8B-DB87-4BA3-8B9A-19A54D552344}" type="pres">
      <dgm:prSet presAssocID="{09C26F3A-45C1-4E81-B55D-5A7BBB181CE7}" presName="conn2-1" presStyleLbl="parChTrans1D4" presStyleIdx="3" presStyleCnt="6"/>
      <dgm:spPr/>
      <dgm:t>
        <a:bodyPr/>
        <a:lstStyle/>
        <a:p>
          <a:endParaRPr lang="es-PE"/>
        </a:p>
      </dgm:t>
    </dgm:pt>
    <dgm:pt modelId="{AA5B1D56-0CF6-42EC-BD03-9F673D89E62B}" type="pres">
      <dgm:prSet presAssocID="{09C26F3A-45C1-4E81-B55D-5A7BBB181CE7}" presName="connTx" presStyleLbl="parChTrans1D4" presStyleIdx="3" presStyleCnt="6"/>
      <dgm:spPr/>
      <dgm:t>
        <a:bodyPr/>
        <a:lstStyle/>
        <a:p>
          <a:endParaRPr lang="es-PE"/>
        </a:p>
      </dgm:t>
    </dgm:pt>
    <dgm:pt modelId="{301447A9-565C-4A00-AB8D-5598EFC7FA3E}" type="pres">
      <dgm:prSet presAssocID="{EF0602C1-D7A3-4748-A4A6-E807FAE1C493}" presName="root2" presStyleCnt="0"/>
      <dgm:spPr/>
      <dgm:t>
        <a:bodyPr/>
        <a:lstStyle/>
        <a:p>
          <a:endParaRPr lang="es-PE"/>
        </a:p>
      </dgm:t>
    </dgm:pt>
    <dgm:pt modelId="{551FBAF4-98E5-466E-B1B1-49E5F1AD1B35}" type="pres">
      <dgm:prSet presAssocID="{EF0602C1-D7A3-4748-A4A6-E807FAE1C493}" presName="LevelTwoTextNode" presStyleLbl="node4" presStyleIdx="3" presStyleCnt="6">
        <dgm:presLayoutVars>
          <dgm:chPref val="3"/>
        </dgm:presLayoutVars>
      </dgm:prSet>
      <dgm:spPr/>
      <dgm:t>
        <a:bodyPr/>
        <a:lstStyle/>
        <a:p>
          <a:endParaRPr lang="es-PE"/>
        </a:p>
      </dgm:t>
    </dgm:pt>
    <dgm:pt modelId="{48D3FD5C-FDDA-4FE5-A8BB-A856F7447A38}" type="pres">
      <dgm:prSet presAssocID="{EF0602C1-D7A3-4748-A4A6-E807FAE1C493}" presName="level3hierChild" presStyleCnt="0"/>
      <dgm:spPr/>
      <dgm:t>
        <a:bodyPr/>
        <a:lstStyle/>
        <a:p>
          <a:endParaRPr lang="es-PE"/>
        </a:p>
      </dgm:t>
    </dgm:pt>
    <dgm:pt modelId="{2412CB74-0AF2-4281-BA99-858C2D01C5B3}" type="pres">
      <dgm:prSet presAssocID="{3E81F75F-51C0-4056-BC46-21E0852E4E15}" presName="conn2-1" presStyleLbl="parChTrans1D4" presStyleIdx="4" presStyleCnt="6"/>
      <dgm:spPr/>
      <dgm:t>
        <a:bodyPr/>
        <a:lstStyle/>
        <a:p>
          <a:endParaRPr lang="es-PE"/>
        </a:p>
      </dgm:t>
    </dgm:pt>
    <dgm:pt modelId="{2B50F5A2-D75D-40B0-A3E8-0F5178396430}" type="pres">
      <dgm:prSet presAssocID="{3E81F75F-51C0-4056-BC46-21E0852E4E15}" presName="connTx" presStyleLbl="parChTrans1D4" presStyleIdx="4" presStyleCnt="6"/>
      <dgm:spPr/>
      <dgm:t>
        <a:bodyPr/>
        <a:lstStyle/>
        <a:p>
          <a:endParaRPr lang="es-PE"/>
        </a:p>
      </dgm:t>
    </dgm:pt>
    <dgm:pt modelId="{F0A49DD7-419E-4C4C-99C5-35F88DDD5054}" type="pres">
      <dgm:prSet presAssocID="{AC70EEEB-30CA-4003-A0B7-8812F3498410}" presName="root2" presStyleCnt="0"/>
      <dgm:spPr/>
      <dgm:t>
        <a:bodyPr/>
        <a:lstStyle/>
        <a:p>
          <a:endParaRPr lang="es-PE"/>
        </a:p>
      </dgm:t>
    </dgm:pt>
    <dgm:pt modelId="{FD8BA293-2447-43B6-AD04-3EF2087EA06E}" type="pres">
      <dgm:prSet presAssocID="{AC70EEEB-30CA-4003-A0B7-8812F3498410}" presName="LevelTwoTextNode" presStyleLbl="node4" presStyleIdx="4" presStyleCnt="6">
        <dgm:presLayoutVars>
          <dgm:chPref val="3"/>
        </dgm:presLayoutVars>
      </dgm:prSet>
      <dgm:spPr/>
      <dgm:t>
        <a:bodyPr/>
        <a:lstStyle/>
        <a:p>
          <a:endParaRPr lang="es-PE"/>
        </a:p>
      </dgm:t>
    </dgm:pt>
    <dgm:pt modelId="{B752FD27-5F4F-4735-96C6-24AD681240AC}" type="pres">
      <dgm:prSet presAssocID="{AC70EEEB-30CA-4003-A0B7-8812F3498410}" presName="level3hierChild" presStyleCnt="0"/>
      <dgm:spPr/>
      <dgm:t>
        <a:bodyPr/>
        <a:lstStyle/>
        <a:p>
          <a:endParaRPr lang="es-PE"/>
        </a:p>
      </dgm:t>
    </dgm:pt>
    <dgm:pt modelId="{570F9DF1-FB88-4F4E-9227-07F80F9F4AD0}" type="pres">
      <dgm:prSet presAssocID="{6206D64B-3C7B-4644-B513-5B3ADB793DBD}" presName="conn2-1" presStyleLbl="parChTrans1D4" presStyleIdx="5" presStyleCnt="6"/>
      <dgm:spPr/>
      <dgm:t>
        <a:bodyPr/>
        <a:lstStyle/>
        <a:p>
          <a:endParaRPr lang="es-PE"/>
        </a:p>
      </dgm:t>
    </dgm:pt>
    <dgm:pt modelId="{8A481DED-9C0D-4E54-9EAE-EA9F665A02F8}" type="pres">
      <dgm:prSet presAssocID="{6206D64B-3C7B-4644-B513-5B3ADB793DBD}" presName="connTx" presStyleLbl="parChTrans1D4" presStyleIdx="5" presStyleCnt="6"/>
      <dgm:spPr/>
      <dgm:t>
        <a:bodyPr/>
        <a:lstStyle/>
        <a:p>
          <a:endParaRPr lang="es-PE"/>
        </a:p>
      </dgm:t>
    </dgm:pt>
    <dgm:pt modelId="{225020D8-0CF9-4AAB-B0AE-71037C601A45}" type="pres">
      <dgm:prSet presAssocID="{9166470A-BAC9-4EBE-A89E-7BE57C1B3E01}" presName="root2" presStyleCnt="0"/>
      <dgm:spPr/>
      <dgm:t>
        <a:bodyPr/>
        <a:lstStyle/>
        <a:p>
          <a:endParaRPr lang="es-PE"/>
        </a:p>
      </dgm:t>
    </dgm:pt>
    <dgm:pt modelId="{919C84D8-EB78-476F-ACC6-48CB45E1B45B}" type="pres">
      <dgm:prSet presAssocID="{9166470A-BAC9-4EBE-A89E-7BE57C1B3E01}" presName="LevelTwoTextNode" presStyleLbl="node4" presStyleIdx="5" presStyleCnt="6">
        <dgm:presLayoutVars>
          <dgm:chPref val="3"/>
        </dgm:presLayoutVars>
      </dgm:prSet>
      <dgm:spPr/>
      <dgm:t>
        <a:bodyPr/>
        <a:lstStyle/>
        <a:p>
          <a:endParaRPr lang="es-PE"/>
        </a:p>
      </dgm:t>
    </dgm:pt>
    <dgm:pt modelId="{D4538AA2-336C-40A6-9D8F-AE67A94F2593}" type="pres">
      <dgm:prSet presAssocID="{9166470A-BAC9-4EBE-A89E-7BE57C1B3E01}" presName="level3hierChild" presStyleCnt="0"/>
      <dgm:spPr/>
      <dgm:t>
        <a:bodyPr/>
        <a:lstStyle/>
        <a:p>
          <a:endParaRPr lang="es-PE"/>
        </a:p>
      </dgm:t>
    </dgm:pt>
    <dgm:pt modelId="{71AE05FB-FF80-44D0-97CF-6DD2AD04534D}" type="pres">
      <dgm:prSet presAssocID="{72BE9743-83F2-41A0-8CD9-68640E4D55D5}" presName="conn2-1" presStyleLbl="parChTrans1D3" presStyleIdx="2" presStyleCnt="4"/>
      <dgm:spPr/>
      <dgm:t>
        <a:bodyPr/>
        <a:lstStyle/>
        <a:p>
          <a:endParaRPr lang="es-PE"/>
        </a:p>
      </dgm:t>
    </dgm:pt>
    <dgm:pt modelId="{3BD590A0-6323-4A91-AC5D-1ECF84EC6694}" type="pres">
      <dgm:prSet presAssocID="{72BE9743-83F2-41A0-8CD9-68640E4D55D5}" presName="connTx" presStyleLbl="parChTrans1D3" presStyleIdx="2" presStyleCnt="4"/>
      <dgm:spPr/>
      <dgm:t>
        <a:bodyPr/>
        <a:lstStyle/>
        <a:p>
          <a:endParaRPr lang="es-PE"/>
        </a:p>
      </dgm:t>
    </dgm:pt>
    <dgm:pt modelId="{8AADC424-E805-4228-B05B-922622A32C68}" type="pres">
      <dgm:prSet presAssocID="{3A98647D-408B-43F4-8E23-4A1DC97B4EEC}" presName="root2" presStyleCnt="0"/>
      <dgm:spPr/>
      <dgm:t>
        <a:bodyPr/>
        <a:lstStyle/>
        <a:p>
          <a:endParaRPr lang="es-PE"/>
        </a:p>
      </dgm:t>
    </dgm:pt>
    <dgm:pt modelId="{31DF0866-EA56-40A1-8463-46307207F0C3}" type="pres">
      <dgm:prSet presAssocID="{3A98647D-408B-43F4-8E23-4A1DC97B4EEC}" presName="LevelTwoTextNode" presStyleLbl="node3" presStyleIdx="2" presStyleCnt="4">
        <dgm:presLayoutVars>
          <dgm:chPref val="3"/>
        </dgm:presLayoutVars>
      </dgm:prSet>
      <dgm:spPr/>
      <dgm:t>
        <a:bodyPr/>
        <a:lstStyle/>
        <a:p>
          <a:endParaRPr lang="es-PE"/>
        </a:p>
      </dgm:t>
    </dgm:pt>
    <dgm:pt modelId="{CEC47DFD-CF10-4980-BDF1-B3E4AA7DC2B7}" type="pres">
      <dgm:prSet presAssocID="{3A98647D-408B-43F4-8E23-4A1DC97B4EEC}" presName="level3hierChild" presStyleCnt="0"/>
      <dgm:spPr/>
      <dgm:t>
        <a:bodyPr/>
        <a:lstStyle/>
        <a:p>
          <a:endParaRPr lang="es-PE"/>
        </a:p>
      </dgm:t>
    </dgm:pt>
    <dgm:pt modelId="{FF2338FF-DCDA-474D-AD2E-D66522C4E7DB}" type="pres">
      <dgm:prSet presAssocID="{3FAA7322-01C6-4056-86B6-5A1A3E6A478C}" presName="conn2-1" presStyleLbl="parChTrans1D3" presStyleIdx="3" presStyleCnt="4"/>
      <dgm:spPr/>
      <dgm:t>
        <a:bodyPr/>
        <a:lstStyle/>
        <a:p>
          <a:endParaRPr lang="es-PE"/>
        </a:p>
      </dgm:t>
    </dgm:pt>
    <dgm:pt modelId="{88665A20-297D-46D2-8499-501C8A444CD7}" type="pres">
      <dgm:prSet presAssocID="{3FAA7322-01C6-4056-86B6-5A1A3E6A478C}" presName="connTx" presStyleLbl="parChTrans1D3" presStyleIdx="3" presStyleCnt="4"/>
      <dgm:spPr/>
      <dgm:t>
        <a:bodyPr/>
        <a:lstStyle/>
        <a:p>
          <a:endParaRPr lang="es-PE"/>
        </a:p>
      </dgm:t>
    </dgm:pt>
    <dgm:pt modelId="{E7AB3B9F-6A2E-41A1-ABBA-AF1AF683E2A6}" type="pres">
      <dgm:prSet presAssocID="{C74307ED-CA86-4A11-A79B-2E81F161829A}" presName="root2" presStyleCnt="0"/>
      <dgm:spPr/>
      <dgm:t>
        <a:bodyPr/>
        <a:lstStyle/>
        <a:p>
          <a:endParaRPr lang="es-PE"/>
        </a:p>
      </dgm:t>
    </dgm:pt>
    <dgm:pt modelId="{187DA08C-ABDA-4ED6-A0AA-B123848854F7}" type="pres">
      <dgm:prSet presAssocID="{C74307ED-CA86-4A11-A79B-2E81F161829A}" presName="LevelTwoTextNode" presStyleLbl="node3" presStyleIdx="3" presStyleCnt="4">
        <dgm:presLayoutVars>
          <dgm:chPref val="3"/>
        </dgm:presLayoutVars>
      </dgm:prSet>
      <dgm:spPr/>
      <dgm:t>
        <a:bodyPr/>
        <a:lstStyle/>
        <a:p>
          <a:endParaRPr lang="es-PE"/>
        </a:p>
      </dgm:t>
    </dgm:pt>
    <dgm:pt modelId="{9FB4537E-A5D6-455F-B0F8-F8707C3FA37E}" type="pres">
      <dgm:prSet presAssocID="{C74307ED-CA86-4A11-A79B-2E81F161829A}" presName="level3hierChild" presStyleCnt="0"/>
      <dgm:spPr/>
      <dgm:t>
        <a:bodyPr/>
        <a:lstStyle/>
        <a:p>
          <a:endParaRPr lang="es-PE"/>
        </a:p>
      </dgm:t>
    </dgm:pt>
  </dgm:ptLst>
  <dgm:cxnLst>
    <dgm:cxn modelId="{2B1A573B-7054-4690-BE38-276A5777926C}" type="presOf" srcId="{69219566-E590-4FEC-AA2F-8082F70BAD98}" destId="{55ABD110-6DD1-40D3-9B0C-31E87C741B1B}" srcOrd="1" destOrd="0" presId="urn:microsoft.com/office/officeart/2005/8/layout/hierarchy2"/>
    <dgm:cxn modelId="{CB5A8A5C-92C4-44BE-8BB0-39B57B815DFB}" type="presOf" srcId="{09C26F3A-45C1-4E81-B55D-5A7BBB181CE7}" destId="{AA5B1D56-0CF6-42EC-BD03-9F673D89E62B}" srcOrd="1" destOrd="0" presId="urn:microsoft.com/office/officeart/2005/8/layout/hierarchy2"/>
    <dgm:cxn modelId="{A62B624E-4427-482E-894D-63AC628DE205}" type="presOf" srcId="{E9E50A6A-A43E-4892-9693-BB89E49254FC}" destId="{08F151CA-097C-451B-8D76-266480A3C2B1}" srcOrd="0" destOrd="0" presId="urn:microsoft.com/office/officeart/2005/8/layout/hierarchy2"/>
    <dgm:cxn modelId="{38333989-5E70-4DA0-AA87-9F02AC052567}" srcId="{02FCA944-3A3C-4D8B-B871-36BBCD571B98}" destId="{CF8B6787-10DE-4FDE-A17A-724F2F5488CD}" srcOrd="0" destOrd="0" parTransId="{26F15F90-BA82-40B7-AD69-5B1E08CEC6DC}" sibTransId="{4179E909-393A-43E9-A57D-92BBC70A39BB}"/>
    <dgm:cxn modelId="{75869925-39AB-4548-B656-AF6D2EEF0290}" type="presOf" srcId="{B2D17A95-CFC4-43F8-A2B0-D56890D29624}" destId="{114D9882-13FC-4E70-900F-2AFE96C36302}" srcOrd="0" destOrd="0" presId="urn:microsoft.com/office/officeart/2005/8/layout/hierarchy2"/>
    <dgm:cxn modelId="{41474907-A935-4738-A115-BDE88877E46F}" type="presOf" srcId="{72BE9743-83F2-41A0-8CD9-68640E4D55D5}" destId="{3BD590A0-6323-4A91-AC5D-1ECF84EC6694}" srcOrd="1" destOrd="0" presId="urn:microsoft.com/office/officeart/2005/8/layout/hierarchy2"/>
    <dgm:cxn modelId="{838425E3-0ED3-423E-9EA4-6779821FC73A}" type="presOf" srcId="{E9E50A6A-A43E-4892-9693-BB89E49254FC}" destId="{5C61221E-FD77-4798-924F-700191ECD4B2}" srcOrd="1" destOrd="0" presId="urn:microsoft.com/office/officeart/2005/8/layout/hierarchy2"/>
    <dgm:cxn modelId="{2D670575-64E6-44EB-A803-7082F678C0D8}" type="presOf" srcId="{524C31AA-97F4-4528-8D12-7AD753858E6A}" destId="{B5709A15-C25D-4EED-9ADD-0C8BB842AB78}" srcOrd="1" destOrd="0" presId="urn:microsoft.com/office/officeart/2005/8/layout/hierarchy2"/>
    <dgm:cxn modelId="{E9D2C798-EF6C-437C-8EFE-6B9BCF0E0EB5}" srcId="{8E0E673F-9BD9-4BA7-A787-68DE129990CA}" destId="{90D5C25F-97B1-461A-839C-F6AC846504B5}" srcOrd="2" destOrd="0" parTransId="{524C31AA-97F4-4528-8D12-7AD753858E6A}" sibTransId="{CB0AFDD6-C1A0-48A6-B31C-BAFA1D356E1B}"/>
    <dgm:cxn modelId="{A3E3CCFB-F633-4EFC-8259-95EBE330109F}" type="presOf" srcId="{3FAA7322-01C6-4056-86B6-5A1A3E6A478C}" destId="{88665A20-297D-46D2-8499-501C8A444CD7}" srcOrd="1" destOrd="0" presId="urn:microsoft.com/office/officeart/2005/8/layout/hierarchy2"/>
    <dgm:cxn modelId="{72F78F9F-053B-46F5-8D0B-FE4BAED10063}" srcId="{8E0E673F-9BD9-4BA7-A787-68DE129990CA}" destId="{AC70EEEB-30CA-4003-A0B7-8812F3498410}" srcOrd="4" destOrd="0" parTransId="{3E81F75F-51C0-4056-BC46-21E0852E4E15}" sibTransId="{E47450E0-9D1C-48E7-9D77-B3A4DAEBB2D0}"/>
    <dgm:cxn modelId="{0A65ACE1-9FA6-468B-8EB7-7517EE3D4E3E}" type="presOf" srcId="{CF8B6787-10DE-4FDE-A17A-724F2F5488CD}" destId="{4EA9F5F7-82D7-4595-ACFF-7CBC3A45419D}" srcOrd="0" destOrd="0" presId="urn:microsoft.com/office/officeart/2005/8/layout/hierarchy2"/>
    <dgm:cxn modelId="{D6693E22-251F-4413-BE0A-FDB367575B3D}" type="presOf" srcId="{09C26F3A-45C1-4E81-B55D-5A7BBB181CE7}" destId="{77A82D8B-DB87-4BA3-8B9A-19A54D552344}" srcOrd="0" destOrd="0" presId="urn:microsoft.com/office/officeart/2005/8/layout/hierarchy2"/>
    <dgm:cxn modelId="{D85C6EBC-A31D-4401-AA2E-FF96D492821D}" type="presOf" srcId="{639927BC-619D-4F56-A560-18D00B1B20FE}" destId="{B09CA763-B6F1-4AD3-A758-E213AF98025A}" srcOrd="0" destOrd="0" presId="urn:microsoft.com/office/officeart/2005/8/layout/hierarchy2"/>
    <dgm:cxn modelId="{3D994EBF-C6A3-4DD3-A984-88EC9ECA2207}" type="presOf" srcId="{90D5C25F-97B1-461A-839C-F6AC846504B5}" destId="{83D28518-29FE-454B-9322-34ABDFDEE76C}" srcOrd="0" destOrd="0" presId="urn:microsoft.com/office/officeart/2005/8/layout/hierarchy2"/>
    <dgm:cxn modelId="{EAC277F5-EDBE-4999-BE48-CCCFA34340AB}" type="presOf" srcId="{3E81F75F-51C0-4056-BC46-21E0852E4E15}" destId="{2B50F5A2-D75D-40B0-A3E8-0F5178396430}" srcOrd="1" destOrd="0" presId="urn:microsoft.com/office/officeart/2005/8/layout/hierarchy2"/>
    <dgm:cxn modelId="{82B279A6-E0FE-4F19-846A-C68AE5EFFA1E}" srcId="{8E0E673F-9BD9-4BA7-A787-68DE129990CA}" destId="{44A6546A-FA18-46C2-B759-2F74696BA50A}" srcOrd="1" destOrd="0" parTransId="{0900BBFF-726F-4DFE-8691-CE463EB2435F}" sibTransId="{011ADA9A-10BB-45E7-9541-A9332C39E910}"/>
    <dgm:cxn modelId="{D019D275-68FA-47BD-B994-C93ADD0BF5C8}" srcId="{8E0E673F-9BD9-4BA7-A787-68DE129990CA}" destId="{9166470A-BAC9-4EBE-A89E-7BE57C1B3E01}" srcOrd="5" destOrd="0" parTransId="{6206D64B-3C7B-4644-B513-5B3ADB793DBD}" sibTransId="{30F7F387-0DAA-4355-8C11-EE590D49394B}"/>
    <dgm:cxn modelId="{BCEB7BC5-7E33-4F4B-B00E-BD4193F9A720}" type="presOf" srcId="{C1ABA7AD-D913-4726-B7E1-ACFC3A6040D1}" destId="{52561FD8-7752-4FF7-879B-A64507572E2D}" srcOrd="0" destOrd="0" presId="urn:microsoft.com/office/officeart/2005/8/layout/hierarchy2"/>
    <dgm:cxn modelId="{D6CC33FA-7842-4264-BE56-60654ADBB511}" type="presOf" srcId="{6206D64B-3C7B-4644-B513-5B3ADB793DBD}" destId="{570F9DF1-FB88-4F4E-9227-07F80F9F4AD0}" srcOrd="0" destOrd="0" presId="urn:microsoft.com/office/officeart/2005/8/layout/hierarchy2"/>
    <dgm:cxn modelId="{AA3AE9BA-3E02-4394-AC85-22AC067D7F9D}" srcId="{CF8B6787-10DE-4FDE-A17A-724F2F5488CD}" destId="{639927BC-619D-4F56-A560-18D00B1B20FE}" srcOrd="1" destOrd="0" parTransId="{B2D17A95-CFC4-43F8-A2B0-D56890D29624}" sibTransId="{3C72DE36-1F46-4993-8BCB-A3D6D92D391F}"/>
    <dgm:cxn modelId="{941F1C70-9A4F-4C03-8FE3-A87B26E388F0}" type="presOf" srcId="{C74307ED-CA86-4A11-A79B-2E81F161829A}" destId="{187DA08C-ABDA-4ED6-A0AA-B123848854F7}" srcOrd="0" destOrd="0" presId="urn:microsoft.com/office/officeart/2005/8/layout/hierarchy2"/>
    <dgm:cxn modelId="{889059E5-5F5D-429B-8230-CE7A8ABF654A}" srcId="{CF8B6787-10DE-4FDE-A17A-724F2F5488CD}" destId="{C1ABA7AD-D913-4726-B7E1-ACFC3A6040D1}" srcOrd="0" destOrd="0" parTransId="{E9E50A6A-A43E-4892-9693-BB89E49254FC}" sibTransId="{5153798F-D80C-4C8E-AC5E-C1E49D500963}"/>
    <dgm:cxn modelId="{BE32ED73-960A-4823-AA68-70D64AE047EA}" type="presOf" srcId="{E3183813-E686-437C-BEC1-8DD53D3A60A2}" destId="{4FBE9A02-E46E-4BD7-9B41-41ADBBC31CD0}" srcOrd="1" destOrd="0" presId="urn:microsoft.com/office/officeart/2005/8/layout/hierarchy2"/>
    <dgm:cxn modelId="{3C78B395-236B-4412-86B7-0FC5A53C8848}" type="presOf" srcId="{3FAA7322-01C6-4056-86B6-5A1A3E6A478C}" destId="{FF2338FF-DCDA-474D-AD2E-D66522C4E7DB}" srcOrd="0" destOrd="0" presId="urn:microsoft.com/office/officeart/2005/8/layout/hierarchy2"/>
    <dgm:cxn modelId="{DA9FDAF4-DC3D-434A-9E7D-D935386E069F}" type="presOf" srcId="{AC70EEEB-30CA-4003-A0B7-8812F3498410}" destId="{FD8BA293-2447-43B6-AD04-3EF2087EA06E}" srcOrd="0" destOrd="0" presId="urn:microsoft.com/office/officeart/2005/8/layout/hierarchy2"/>
    <dgm:cxn modelId="{18DC7DC1-EFE0-47D2-B365-AC9AFB47130C}" type="presOf" srcId="{0900BBFF-726F-4DFE-8691-CE463EB2435F}" destId="{3B84EE13-0215-4509-A1FE-B1C5361D333D}" srcOrd="1" destOrd="0" presId="urn:microsoft.com/office/officeart/2005/8/layout/hierarchy2"/>
    <dgm:cxn modelId="{D394FDB0-D1C9-4CD3-B13F-819D44CADC84}" type="presOf" srcId="{524C31AA-97F4-4528-8D12-7AD753858E6A}" destId="{6D9BF655-CC7B-4F55-AD35-43B3515A9348}" srcOrd="0" destOrd="0" presId="urn:microsoft.com/office/officeart/2005/8/layout/hierarchy2"/>
    <dgm:cxn modelId="{CB307F25-D9C7-40BD-AC38-64A6F4BE60F8}" srcId="{639927BC-619D-4F56-A560-18D00B1B20FE}" destId="{C74307ED-CA86-4A11-A79B-2E81F161829A}" srcOrd="3" destOrd="0" parTransId="{3FAA7322-01C6-4056-86B6-5A1A3E6A478C}" sibTransId="{9130DFB1-EB62-425C-A1F5-F8444B33DE59}"/>
    <dgm:cxn modelId="{C3545DEB-DB9F-4EE8-A984-16B3CEB1F8CA}" srcId="{639927BC-619D-4F56-A560-18D00B1B20FE}" destId="{3A98647D-408B-43F4-8E23-4A1DC97B4EEC}" srcOrd="2" destOrd="0" parTransId="{72BE9743-83F2-41A0-8CD9-68640E4D55D5}" sibTransId="{FE2C42A2-054F-4D95-A88F-B4E19D09077D}"/>
    <dgm:cxn modelId="{111D93C5-39AE-4E88-BEA3-9386ECD5BF51}" type="presOf" srcId="{58FBC9BF-F2F1-4A26-95C3-2974B05B1220}" destId="{F5197397-95C8-464B-BFB5-DE7589E8D7F7}" srcOrd="0" destOrd="0" presId="urn:microsoft.com/office/officeart/2005/8/layout/hierarchy2"/>
    <dgm:cxn modelId="{BC84890E-047D-45D2-BB61-32056399F8FF}" type="presOf" srcId="{6206D64B-3C7B-4644-B513-5B3ADB793DBD}" destId="{8A481DED-9C0D-4E54-9EAE-EA9F665A02F8}" srcOrd="1" destOrd="0" presId="urn:microsoft.com/office/officeart/2005/8/layout/hierarchy2"/>
    <dgm:cxn modelId="{466118C2-1607-438C-9BEA-2547ED7FF8FC}" type="presOf" srcId="{E3183813-E686-437C-BEC1-8DD53D3A60A2}" destId="{548A7366-B134-4C29-9DE4-87386C8CEC94}" srcOrd="0" destOrd="0" presId="urn:microsoft.com/office/officeart/2005/8/layout/hierarchy2"/>
    <dgm:cxn modelId="{BCE96ACE-9BB4-4B17-9EE1-7E21A3DBF461}" type="presOf" srcId="{EF0602C1-D7A3-4748-A4A6-E807FAE1C493}" destId="{551FBAF4-98E5-466E-B1B1-49E5F1AD1B35}" srcOrd="0" destOrd="0" presId="urn:microsoft.com/office/officeart/2005/8/layout/hierarchy2"/>
    <dgm:cxn modelId="{A59EE612-8BF3-4CDA-AFE0-9160590AA8B2}" type="presOf" srcId="{3E81F75F-51C0-4056-BC46-21E0852E4E15}" destId="{2412CB74-0AF2-4281-BA99-858C2D01C5B3}" srcOrd="0" destOrd="0" presId="urn:microsoft.com/office/officeart/2005/8/layout/hierarchy2"/>
    <dgm:cxn modelId="{99025570-14E6-44E5-A3BA-6EFEB4BE7998}" type="presOf" srcId="{58FBC9BF-F2F1-4A26-95C3-2974B05B1220}" destId="{31837741-B1AF-4E06-84C2-C72A365ACF2A}" srcOrd="1" destOrd="0" presId="urn:microsoft.com/office/officeart/2005/8/layout/hierarchy2"/>
    <dgm:cxn modelId="{4E9322F1-F604-480C-B54E-98A9F7EC7C3A}" type="presOf" srcId="{9166470A-BAC9-4EBE-A89E-7BE57C1B3E01}" destId="{919C84D8-EB78-476F-ACC6-48CB45E1B45B}" srcOrd="0" destOrd="0" presId="urn:microsoft.com/office/officeart/2005/8/layout/hierarchy2"/>
    <dgm:cxn modelId="{562DFC23-769B-4192-AFA5-9231C47BE483}" type="presOf" srcId="{72BE9743-83F2-41A0-8CD9-68640E4D55D5}" destId="{71AE05FB-FF80-44D0-97CF-6DD2AD04534D}" srcOrd="0" destOrd="0" presId="urn:microsoft.com/office/officeart/2005/8/layout/hierarchy2"/>
    <dgm:cxn modelId="{0E1F5B4E-81F0-4E43-BE2D-D941F6F309F5}" srcId="{639927BC-619D-4F56-A560-18D00B1B20FE}" destId="{8E0E673F-9BD9-4BA7-A787-68DE129990CA}" srcOrd="1" destOrd="0" parTransId="{58FBC9BF-F2F1-4A26-95C3-2974B05B1220}" sibTransId="{8C7827B8-26D2-454E-B6D7-02CA3CA84B4D}"/>
    <dgm:cxn modelId="{B5E0C04A-0E8E-4696-8F13-1E6AD46B4801}" type="presOf" srcId="{69219566-E590-4FEC-AA2F-8082F70BAD98}" destId="{C4E2695A-C26B-4411-B358-1593A2B4A130}" srcOrd="0" destOrd="0" presId="urn:microsoft.com/office/officeart/2005/8/layout/hierarchy2"/>
    <dgm:cxn modelId="{9C4E7E15-B3DC-4F58-AB21-30A9CDF84D94}" type="presOf" srcId="{B2D17A95-CFC4-43F8-A2B0-D56890D29624}" destId="{38051F76-CDC8-462B-9446-FA8338CBA4E9}" srcOrd="1" destOrd="0" presId="urn:microsoft.com/office/officeart/2005/8/layout/hierarchy2"/>
    <dgm:cxn modelId="{94128FBC-8ABC-4CA3-907E-B3227BBD574B}" srcId="{639927BC-619D-4F56-A560-18D00B1B20FE}" destId="{4AA1D661-D70E-4033-9C60-A78C5C8CFD7E}" srcOrd="0" destOrd="0" parTransId="{E3183813-E686-437C-BEC1-8DD53D3A60A2}" sibTransId="{07FF86DD-9DB0-4B35-AA9A-E465F194C62E}"/>
    <dgm:cxn modelId="{6E10C979-F029-46BB-BD55-D1185BAEB15A}" type="presOf" srcId="{4AA1D661-D70E-4033-9C60-A78C5C8CFD7E}" destId="{9122C94E-DF03-4D42-8AE0-695D81B77CB4}" srcOrd="0" destOrd="0" presId="urn:microsoft.com/office/officeart/2005/8/layout/hierarchy2"/>
    <dgm:cxn modelId="{2BCB27AF-228B-4C11-97CF-5C9CF6FEBF38}" type="presOf" srcId="{0900BBFF-726F-4DFE-8691-CE463EB2435F}" destId="{4B0CCA67-1640-4733-9E77-D1D862E40DDB}" srcOrd="0" destOrd="0" presId="urn:microsoft.com/office/officeart/2005/8/layout/hierarchy2"/>
    <dgm:cxn modelId="{444BBC4A-9004-4CE5-8963-A44E006607DD}" type="presOf" srcId="{8E0E673F-9BD9-4BA7-A787-68DE129990CA}" destId="{F84F4DAA-0E34-4736-BBF3-7C047A070A13}" srcOrd="0" destOrd="0" presId="urn:microsoft.com/office/officeart/2005/8/layout/hierarchy2"/>
    <dgm:cxn modelId="{5FD96007-44DE-474C-A9F8-6143561A155A}" type="presOf" srcId="{DA182DC6-C2F4-428A-9175-D0AE30E4A8CB}" destId="{8A6A7E1A-F6E6-442D-BDF2-E03D5A282E6C}" srcOrd="0" destOrd="0" presId="urn:microsoft.com/office/officeart/2005/8/layout/hierarchy2"/>
    <dgm:cxn modelId="{6ACA6EBB-E764-4C1A-AB2A-9F1DAD32FBE8}" type="presOf" srcId="{44A6546A-FA18-46C2-B759-2F74696BA50A}" destId="{63831D42-25F2-43F2-85A1-D69D1C339A21}" srcOrd="0" destOrd="0" presId="urn:microsoft.com/office/officeart/2005/8/layout/hierarchy2"/>
    <dgm:cxn modelId="{12C610AC-8DF4-461C-8641-DEF5F07B4D54}" type="presOf" srcId="{3A98647D-408B-43F4-8E23-4A1DC97B4EEC}" destId="{31DF0866-EA56-40A1-8463-46307207F0C3}" srcOrd="0" destOrd="0" presId="urn:microsoft.com/office/officeart/2005/8/layout/hierarchy2"/>
    <dgm:cxn modelId="{1A37CAF2-86DB-4804-9506-E4C69CF37EAC}" srcId="{8E0E673F-9BD9-4BA7-A787-68DE129990CA}" destId="{DA182DC6-C2F4-428A-9175-D0AE30E4A8CB}" srcOrd="0" destOrd="0" parTransId="{69219566-E590-4FEC-AA2F-8082F70BAD98}" sibTransId="{62DB38DD-9092-4F9C-A0F1-AFCDDF33E525}"/>
    <dgm:cxn modelId="{72B9107F-15F1-4307-8A89-BE5BD059D6FC}" srcId="{8E0E673F-9BD9-4BA7-A787-68DE129990CA}" destId="{EF0602C1-D7A3-4748-A4A6-E807FAE1C493}" srcOrd="3" destOrd="0" parTransId="{09C26F3A-45C1-4E81-B55D-5A7BBB181CE7}" sibTransId="{89F9AE86-CAD7-4D99-B51F-0A6FD2368CDC}"/>
    <dgm:cxn modelId="{B6EE456E-C911-4D69-B85A-EB5D1FBCBCE1}" type="presOf" srcId="{02FCA944-3A3C-4D8B-B871-36BBCD571B98}" destId="{69BECE2B-8737-4B96-A347-02177400B196}" srcOrd="0" destOrd="0" presId="urn:microsoft.com/office/officeart/2005/8/layout/hierarchy2"/>
    <dgm:cxn modelId="{954C97C0-4AFF-4EAA-8EA0-025D2C66214C}" type="presParOf" srcId="{69BECE2B-8737-4B96-A347-02177400B196}" destId="{71DF5412-8A0B-47BC-8921-14370A241023}" srcOrd="0" destOrd="0" presId="urn:microsoft.com/office/officeart/2005/8/layout/hierarchy2"/>
    <dgm:cxn modelId="{16626AEC-2126-4986-A54E-179FCA919F32}" type="presParOf" srcId="{71DF5412-8A0B-47BC-8921-14370A241023}" destId="{4EA9F5F7-82D7-4595-ACFF-7CBC3A45419D}" srcOrd="0" destOrd="0" presId="urn:microsoft.com/office/officeart/2005/8/layout/hierarchy2"/>
    <dgm:cxn modelId="{12B2D9AC-2962-4AE4-9E55-28E7410E1D6C}" type="presParOf" srcId="{71DF5412-8A0B-47BC-8921-14370A241023}" destId="{50784E84-F8EF-4A4C-BBE0-C0A2B406028D}" srcOrd="1" destOrd="0" presId="urn:microsoft.com/office/officeart/2005/8/layout/hierarchy2"/>
    <dgm:cxn modelId="{B1DA13A8-5F6A-4DBF-B121-99C0AAFB5D31}" type="presParOf" srcId="{50784E84-F8EF-4A4C-BBE0-C0A2B406028D}" destId="{08F151CA-097C-451B-8D76-266480A3C2B1}" srcOrd="0" destOrd="0" presId="urn:microsoft.com/office/officeart/2005/8/layout/hierarchy2"/>
    <dgm:cxn modelId="{F7F161B8-ACB6-4CFB-853B-3E1E7257A359}" type="presParOf" srcId="{08F151CA-097C-451B-8D76-266480A3C2B1}" destId="{5C61221E-FD77-4798-924F-700191ECD4B2}" srcOrd="0" destOrd="0" presId="urn:microsoft.com/office/officeart/2005/8/layout/hierarchy2"/>
    <dgm:cxn modelId="{2952CF5D-7B14-46E9-8279-AD96249CD63D}" type="presParOf" srcId="{50784E84-F8EF-4A4C-BBE0-C0A2B406028D}" destId="{4AA2C671-260E-4408-BC39-9F65BAF8C989}" srcOrd="1" destOrd="0" presId="urn:microsoft.com/office/officeart/2005/8/layout/hierarchy2"/>
    <dgm:cxn modelId="{D9CD9042-37A4-4AD5-89D7-1A16D3E7823C}" type="presParOf" srcId="{4AA2C671-260E-4408-BC39-9F65BAF8C989}" destId="{52561FD8-7752-4FF7-879B-A64507572E2D}" srcOrd="0" destOrd="0" presId="urn:microsoft.com/office/officeart/2005/8/layout/hierarchy2"/>
    <dgm:cxn modelId="{5A108854-E488-4AB1-A859-EBCA9A17623A}" type="presParOf" srcId="{4AA2C671-260E-4408-BC39-9F65BAF8C989}" destId="{A5BC8C15-3287-4D03-8AF6-2900C5B96652}" srcOrd="1" destOrd="0" presId="urn:microsoft.com/office/officeart/2005/8/layout/hierarchy2"/>
    <dgm:cxn modelId="{4597D777-6C9E-4ECA-A340-F2412CB30E89}" type="presParOf" srcId="{50784E84-F8EF-4A4C-BBE0-C0A2B406028D}" destId="{114D9882-13FC-4E70-900F-2AFE96C36302}" srcOrd="2" destOrd="0" presId="urn:microsoft.com/office/officeart/2005/8/layout/hierarchy2"/>
    <dgm:cxn modelId="{993C04A6-65F5-47E5-A7D1-78519E966682}" type="presParOf" srcId="{114D9882-13FC-4E70-900F-2AFE96C36302}" destId="{38051F76-CDC8-462B-9446-FA8338CBA4E9}" srcOrd="0" destOrd="0" presId="urn:microsoft.com/office/officeart/2005/8/layout/hierarchy2"/>
    <dgm:cxn modelId="{1731BE80-A1B7-46AE-B190-564251F333F2}" type="presParOf" srcId="{50784E84-F8EF-4A4C-BBE0-C0A2B406028D}" destId="{6F4F0BC4-FE7D-45BC-8119-EA3938F5E69E}" srcOrd="3" destOrd="0" presId="urn:microsoft.com/office/officeart/2005/8/layout/hierarchy2"/>
    <dgm:cxn modelId="{AA383469-7C64-447B-B614-D0F22747639A}" type="presParOf" srcId="{6F4F0BC4-FE7D-45BC-8119-EA3938F5E69E}" destId="{B09CA763-B6F1-4AD3-A758-E213AF98025A}" srcOrd="0" destOrd="0" presId="urn:microsoft.com/office/officeart/2005/8/layout/hierarchy2"/>
    <dgm:cxn modelId="{0A561376-A30B-4347-A74C-6EB062086055}" type="presParOf" srcId="{6F4F0BC4-FE7D-45BC-8119-EA3938F5E69E}" destId="{12ACF466-7C51-495D-9392-6108EBE52836}" srcOrd="1" destOrd="0" presId="urn:microsoft.com/office/officeart/2005/8/layout/hierarchy2"/>
    <dgm:cxn modelId="{B5DA7EA7-C773-4C4F-81A8-F607D4A1AB38}" type="presParOf" srcId="{12ACF466-7C51-495D-9392-6108EBE52836}" destId="{548A7366-B134-4C29-9DE4-87386C8CEC94}" srcOrd="0" destOrd="0" presId="urn:microsoft.com/office/officeart/2005/8/layout/hierarchy2"/>
    <dgm:cxn modelId="{987DA86F-A3CD-41CE-8375-2341E75C1CFE}" type="presParOf" srcId="{548A7366-B134-4C29-9DE4-87386C8CEC94}" destId="{4FBE9A02-E46E-4BD7-9B41-41ADBBC31CD0}" srcOrd="0" destOrd="0" presId="urn:microsoft.com/office/officeart/2005/8/layout/hierarchy2"/>
    <dgm:cxn modelId="{54542A9E-D7B9-4F2D-9481-FA4C7684DE15}" type="presParOf" srcId="{12ACF466-7C51-495D-9392-6108EBE52836}" destId="{84382012-6C82-49FE-9CE3-66D4D18AEB94}" srcOrd="1" destOrd="0" presId="urn:microsoft.com/office/officeart/2005/8/layout/hierarchy2"/>
    <dgm:cxn modelId="{E6C590A6-0464-4439-A36E-8A082A4479AB}" type="presParOf" srcId="{84382012-6C82-49FE-9CE3-66D4D18AEB94}" destId="{9122C94E-DF03-4D42-8AE0-695D81B77CB4}" srcOrd="0" destOrd="0" presId="urn:microsoft.com/office/officeart/2005/8/layout/hierarchy2"/>
    <dgm:cxn modelId="{A46139FF-234F-4CC0-AF19-28C2888D9621}" type="presParOf" srcId="{84382012-6C82-49FE-9CE3-66D4D18AEB94}" destId="{BACCBC33-E61B-4C19-AEF4-118E522F7EB8}" srcOrd="1" destOrd="0" presId="urn:microsoft.com/office/officeart/2005/8/layout/hierarchy2"/>
    <dgm:cxn modelId="{131BBF08-D30D-4976-820C-F7E2043F3468}" type="presParOf" srcId="{12ACF466-7C51-495D-9392-6108EBE52836}" destId="{F5197397-95C8-464B-BFB5-DE7589E8D7F7}" srcOrd="2" destOrd="0" presId="urn:microsoft.com/office/officeart/2005/8/layout/hierarchy2"/>
    <dgm:cxn modelId="{F0D3AE7E-4082-440E-9A65-F2D80B6F7DC8}" type="presParOf" srcId="{F5197397-95C8-464B-BFB5-DE7589E8D7F7}" destId="{31837741-B1AF-4E06-84C2-C72A365ACF2A}" srcOrd="0" destOrd="0" presId="urn:microsoft.com/office/officeart/2005/8/layout/hierarchy2"/>
    <dgm:cxn modelId="{CC0978BE-7E7B-4844-8E6C-0A880B220D29}" type="presParOf" srcId="{12ACF466-7C51-495D-9392-6108EBE52836}" destId="{767DDBB8-36FC-4F0A-AE52-327EA74E77F5}" srcOrd="3" destOrd="0" presId="urn:microsoft.com/office/officeart/2005/8/layout/hierarchy2"/>
    <dgm:cxn modelId="{1A74ECCB-ECB3-44D2-A768-740C40D25E92}" type="presParOf" srcId="{767DDBB8-36FC-4F0A-AE52-327EA74E77F5}" destId="{F84F4DAA-0E34-4736-BBF3-7C047A070A13}" srcOrd="0" destOrd="0" presId="urn:microsoft.com/office/officeart/2005/8/layout/hierarchy2"/>
    <dgm:cxn modelId="{6AE8D6C0-4CD5-49BD-A62B-BF6D8F8A996F}" type="presParOf" srcId="{767DDBB8-36FC-4F0A-AE52-327EA74E77F5}" destId="{2E98D7E6-ADDA-48ED-BF4A-E635C8068217}" srcOrd="1" destOrd="0" presId="urn:microsoft.com/office/officeart/2005/8/layout/hierarchy2"/>
    <dgm:cxn modelId="{283ACC00-8EFC-40E1-B632-D91A5DE8FC57}" type="presParOf" srcId="{2E98D7E6-ADDA-48ED-BF4A-E635C8068217}" destId="{C4E2695A-C26B-4411-B358-1593A2B4A130}" srcOrd="0" destOrd="0" presId="urn:microsoft.com/office/officeart/2005/8/layout/hierarchy2"/>
    <dgm:cxn modelId="{0C81CD43-D906-4A98-B6E6-E18202CA27BA}" type="presParOf" srcId="{C4E2695A-C26B-4411-B358-1593A2B4A130}" destId="{55ABD110-6DD1-40D3-9B0C-31E87C741B1B}" srcOrd="0" destOrd="0" presId="urn:microsoft.com/office/officeart/2005/8/layout/hierarchy2"/>
    <dgm:cxn modelId="{68FDDA8D-ED87-4E00-8AE0-2BA25CF34FC7}" type="presParOf" srcId="{2E98D7E6-ADDA-48ED-BF4A-E635C8068217}" destId="{E2FF84DE-B5A1-4DB9-8216-569A388E744C}" srcOrd="1" destOrd="0" presId="urn:microsoft.com/office/officeart/2005/8/layout/hierarchy2"/>
    <dgm:cxn modelId="{35DA2D17-25EC-4504-B30C-93A73F7E02DA}" type="presParOf" srcId="{E2FF84DE-B5A1-4DB9-8216-569A388E744C}" destId="{8A6A7E1A-F6E6-442D-BDF2-E03D5A282E6C}" srcOrd="0" destOrd="0" presId="urn:microsoft.com/office/officeart/2005/8/layout/hierarchy2"/>
    <dgm:cxn modelId="{266F1D4F-06CD-41A6-83E2-9CFEF5904246}" type="presParOf" srcId="{E2FF84DE-B5A1-4DB9-8216-569A388E744C}" destId="{72581522-73A1-4B36-AD07-9EFD091BFDFE}" srcOrd="1" destOrd="0" presId="urn:microsoft.com/office/officeart/2005/8/layout/hierarchy2"/>
    <dgm:cxn modelId="{632517E5-098E-4492-BEF1-574587B9CAAE}" type="presParOf" srcId="{2E98D7E6-ADDA-48ED-BF4A-E635C8068217}" destId="{4B0CCA67-1640-4733-9E77-D1D862E40DDB}" srcOrd="2" destOrd="0" presId="urn:microsoft.com/office/officeart/2005/8/layout/hierarchy2"/>
    <dgm:cxn modelId="{77A02050-D328-4A7A-81DB-B9351B30C159}" type="presParOf" srcId="{4B0CCA67-1640-4733-9E77-D1D862E40DDB}" destId="{3B84EE13-0215-4509-A1FE-B1C5361D333D}" srcOrd="0" destOrd="0" presId="urn:microsoft.com/office/officeart/2005/8/layout/hierarchy2"/>
    <dgm:cxn modelId="{90B00076-0D31-4016-A64B-73597D8AEDE3}" type="presParOf" srcId="{2E98D7E6-ADDA-48ED-BF4A-E635C8068217}" destId="{2B6E2ADF-E7D0-45A7-8032-A8EF7885E4F1}" srcOrd="3" destOrd="0" presId="urn:microsoft.com/office/officeart/2005/8/layout/hierarchy2"/>
    <dgm:cxn modelId="{5D9352E3-FA3C-4B00-B28D-6BC0802D5722}" type="presParOf" srcId="{2B6E2ADF-E7D0-45A7-8032-A8EF7885E4F1}" destId="{63831D42-25F2-43F2-85A1-D69D1C339A21}" srcOrd="0" destOrd="0" presId="urn:microsoft.com/office/officeart/2005/8/layout/hierarchy2"/>
    <dgm:cxn modelId="{C1381AB1-EF3C-4258-94CC-BDFEECCE5147}" type="presParOf" srcId="{2B6E2ADF-E7D0-45A7-8032-A8EF7885E4F1}" destId="{681A11B4-9190-4360-85D7-9EADD8576385}" srcOrd="1" destOrd="0" presId="urn:microsoft.com/office/officeart/2005/8/layout/hierarchy2"/>
    <dgm:cxn modelId="{15169540-A24B-4CA9-8E42-C28A70677755}" type="presParOf" srcId="{2E98D7E6-ADDA-48ED-BF4A-E635C8068217}" destId="{6D9BF655-CC7B-4F55-AD35-43B3515A9348}" srcOrd="4" destOrd="0" presId="urn:microsoft.com/office/officeart/2005/8/layout/hierarchy2"/>
    <dgm:cxn modelId="{028D8DA9-DF9E-445F-A644-C9845EBC113B}" type="presParOf" srcId="{6D9BF655-CC7B-4F55-AD35-43B3515A9348}" destId="{B5709A15-C25D-4EED-9ADD-0C8BB842AB78}" srcOrd="0" destOrd="0" presId="urn:microsoft.com/office/officeart/2005/8/layout/hierarchy2"/>
    <dgm:cxn modelId="{96F93958-9771-4DAA-B191-F25D05D5A937}" type="presParOf" srcId="{2E98D7E6-ADDA-48ED-BF4A-E635C8068217}" destId="{C4DC30F3-741C-4513-8445-02826F59D98F}" srcOrd="5" destOrd="0" presId="urn:microsoft.com/office/officeart/2005/8/layout/hierarchy2"/>
    <dgm:cxn modelId="{AC1B5196-F98A-4846-8DB7-5A916AF25CEB}" type="presParOf" srcId="{C4DC30F3-741C-4513-8445-02826F59D98F}" destId="{83D28518-29FE-454B-9322-34ABDFDEE76C}" srcOrd="0" destOrd="0" presId="urn:microsoft.com/office/officeart/2005/8/layout/hierarchy2"/>
    <dgm:cxn modelId="{0C65DE74-BC07-4C39-AE51-6F828BB1368D}" type="presParOf" srcId="{C4DC30F3-741C-4513-8445-02826F59D98F}" destId="{2DDB3F97-110D-492A-B9F2-C0992A2DC83A}" srcOrd="1" destOrd="0" presId="urn:microsoft.com/office/officeart/2005/8/layout/hierarchy2"/>
    <dgm:cxn modelId="{E379AEC8-DC43-4281-AC18-B36203C68F36}" type="presParOf" srcId="{2E98D7E6-ADDA-48ED-BF4A-E635C8068217}" destId="{77A82D8B-DB87-4BA3-8B9A-19A54D552344}" srcOrd="6" destOrd="0" presId="urn:microsoft.com/office/officeart/2005/8/layout/hierarchy2"/>
    <dgm:cxn modelId="{394A45AA-E2B2-4D49-96D4-0AB72D477925}" type="presParOf" srcId="{77A82D8B-DB87-4BA3-8B9A-19A54D552344}" destId="{AA5B1D56-0CF6-42EC-BD03-9F673D89E62B}" srcOrd="0" destOrd="0" presId="urn:microsoft.com/office/officeart/2005/8/layout/hierarchy2"/>
    <dgm:cxn modelId="{79238CF4-A960-4450-A12A-285559BD4217}" type="presParOf" srcId="{2E98D7E6-ADDA-48ED-BF4A-E635C8068217}" destId="{301447A9-565C-4A00-AB8D-5598EFC7FA3E}" srcOrd="7" destOrd="0" presId="urn:microsoft.com/office/officeart/2005/8/layout/hierarchy2"/>
    <dgm:cxn modelId="{811A13C2-A3F0-4295-A861-07CBB4964F60}" type="presParOf" srcId="{301447A9-565C-4A00-AB8D-5598EFC7FA3E}" destId="{551FBAF4-98E5-466E-B1B1-49E5F1AD1B35}" srcOrd="0" destOrd="0" presId="urn:microsoft.com/office/officeart/2005/8/layout/hierarchy2"/>
    <dgm:cxn modelId="{7D0FD91E-3433-4FA2-9B36-5C2EC57E1684}" type="presParOf" srcId="{301447A9-565C-4A00-AB8D-5598EFC7FA3E}" destId="{48D3FD5C-FDDA-4FE5-A8BB-A856F7447A38}" srcOrd="1" destOrd="0" presId="urn:microsoft.com/office/officeart/2005/8/layout/hierarchy2"/>
    <dgm:cxn modelId="{F47E480E-CD56-4D8E-959A-688C514F253E}" type="presParOf" srcId="{2E98D7E6-ADDA-48ED-BF4A-E635C8068217}" destId="{2412CB74-0AF2-4281-BA99-858C2D01C5B3}" srcOrd="8" destOrd="0" presId="urn:microsoft.com/office/officeart/2005/8/layout/hierarchy2"/>
    <dgm:cxn modelId="{03F2AB24-BDAC-4B9A-86A8-72A8BDEB4FE5}" type="presParOf" srcId="{2412CB74-0AF2-4281-BA99-858C2D01C5B3}" destId="{2B50F5A2-D75D-40B0-A3E8-0F5178396430}" srcOrd="0" destOrd="0" presId="urn:microsoft.com/office/officeart/2005/8/layout/hierarchy2"/>
    <dgm:cxn modelId="{EFBAC5F6-E2DC-45BA-8A8A-526CBD31FE55}" type="presParOf" srcId="{2E98D7E6-ADDA-48ED-BF4A-E635C8068217}" destId="{F0A49DD7-419E-4C4C-99C5-35F88DDD5054}" srcOrd="9" destOrd="0" presId="urn:microsoft.com/office/officeart/2005/8/layout/hierarchy2"/>
    <dgm:cxn modelId="{24E364E2-F574-4561-88E1-455DF829A8F8}" type="presParOf" srcId="{F0A49DD7-419E-4C4C-99C5-35F88DDD5054}" destId="{FD8BA293-2447-43B6-AD04-3EF2087EA06E}" srcOrd="0" destOrd="0" presId="urn:microsoft.com/office/officeart/2005/8/layout/hierarchy2"/>
    <dgm:cxn modelId="{FF9AC1FE-C98A-4A3F-ADDB-103ECF741EF0}" type="presParOf" srcId="{F0A49DD7-419E-4C4C-99C5-35F88DDD5054}" destId="{B752FD27-5F4F-4735-96C6-24AD681240AC}" srcOrd="1" destOrd="0" presId="urn:microsoft.com/office/officeart/2005/8/layout/hierarchy2"/>
    <dgm:cxn modelId="{66C4D52E-8BD4-4520-AA48-F670CA6F388E}" type="presParOf" srcId="{2E98D7E6-ADDA-48ED-BF4A-E635C8068217}" destId="{570F9DF1-FB88-4F4E-9227-07F80F9F4AD0}" srcOrd="10" destOrd="0" presId="urn:microsoft.com/office/officeart/2005/8/layout/hierarchy2"/>
    <dgm:cxn modelId="{C22263EF-9D21-461E-9893-1B084094DD9C}" type="presParOf" srcId="{570F9DF1-FB88-4F4E-9227-07F80F9F4AD0}" destId="{8A481DED-9C0D-4E54-9EAE-EA9F665A02F8}" srcOrd="0" destOrd="0" presId="urn:microsoft.com/office/officeart/2005/8/layout/hierarchy2"/>
    <dgm:cxn modelId="{70E4274C-73C4-4647-BB2F-F89009506566}" type="presParOf" srcId="{2E98D7E6-ADDA-48ED-BF4A-E635C8068217}" destId="{225020D8-0CF9-4AAB-B0AE-71037C601A45}" srcOrd="11" destOrd="0" presId="urn:microsoft.com/office/officeart/2005/8/layout/hierarchy2"/>
    <dgm:cxn modelId="{69FF5F96-9300-419E-B65E-9D3417E8B0EB}" type="presParOf" srcId="{225020D8-0CF9-4AAB-B0AE-71037C601A45}" destId="{919C84D8-EB78-476F-ACC6-48CB45E1B45B}" srcOrd="0" destOrd="0" presId="urn:microsoft.com/office/officeart/2005/8/layout/hierarchy2"/>
    <dgm:cxn modelId="{B4A806CB-4223-473C-8C8A-BE15352FD306}" type="presParOf" srcId="{225020D8-0CF9-4AAB-B0AE-71037C601A45}" destId="{D4538AA2-336C-40A6-9D8F-AE67A94F2593}" srcOrd="1" destOrd="0" presId="urn:microsoft.com/office/officeart/2005/8/layout/hierarchy2"/>
    <dgm:cxn modelId="{5EA16DD7-EA2D-42BE-8738-7DBB72996FAD}" type="presParOf" srcId="{12ACF466-7C51-495D-9392-6108EBE52836}" destId="{71AE05FB-FF80-44D0-97CF-6DD2AD04534D}" srcOrd="4" destOrd="0" presId="urn:microsoft.com/office/officeart/2005/8/layout/hierarchy2"/>
    <dgm:cxn modelId="{8C3BA1D6-7B60-4E3B-9869-BFA5B42E95BA}" type="presParOf" srcId="{71AE05FB-FF80-44D0-97CF-6DD2AD04534D}" destId="{3BD590A0-6323-4A91-AC5D-1ECF84EC6694}" srcOrd="0" destOrd="0" presId="urn:microsoft.com/office/officeart/2005/8/layout/hierarchy2"/>
    <dgm:cxn modelId="{A9B40C07-C80E-40EF-96B1-D451426F43C4}" type="presParOf" srcId="{12ACF466-7C51-495D-9392-6108EBE52836}" destId="{8AADC424-E805-4228-B05B-922622A32C68}" srcOrd="5" destOrd="0" presId="urn:microsoft.com/office/officeart/2005/8/layout/hierarchy2"/>
    <dgm:cxn modelId="{67D2E671-380A-449B-9C14-1C2DCA556482}" type="presParOf" srcId="{8AADC424-E805-4228-B05B-922622A32C68}" destId="{31DF0866-EA56-40A1-8463-46307207F0C3}" srcOrd="0" destOrd="0" presId="urn:microsoft.com/office/officeart/2005/8/layout/hierarchy2"/>
    <dgm:cxn modelId="{4D0089A2-6AB7-41F2-9F83-179931BCC7A8}" type="presParOf" srcId="{8AADC424-E805-4228-B05B-922622A32C68}" destId="{CEC47DFD-CF10-4980-BDF1-B3E4AA7DC2B7}" srcOrd="1" destOrd="0" presId="urn:microsoft.com/office/officeart/2005/8/layout/hierarchy2"/>
    <dgm:cxn modelId="{B052F0BE-374E-4C2D-BFBB-717616A28C39}" type="presParOf" srcId="{12ACF466-7C51-495D-9392-6108EBE52836}" destId="{FF2338FF-DCDA-474D-AD2E-D66522C4E7DB}" srcOrd="6" destOrd="0" presId="urn:microsoft.com/office/officeart/2005/8/layout/hierarchy2"/>
    <dgm:cxn modelId="{EEF0BD51-B838-47A5-A3FB-4931D553F59B}" type="presParOf" srcId="{FF2338FF-DCDA-474D-AD2E-D66522C4E7DB}" destId="{88665A20-297D-46D2-8499-501C8A444CD7}" srcOrd="0" destOrd="0" presId="urn:microsoft.com/office/officeart/2005/8/layout/hierarchy2"/>
    <dgm:cxn modelId="{B38C0302-2F9C-47F4-8AA0-999C0F53C7AE}" type="presParOf" srcId="{12ACF466-7C51-495D-9392-6108EBE52836}" destId="{E7AB3B9F-6A2E-41A1-ABBA-AF1AF683E2A6}" srcOrd="7" destOrd="0" presId="urn:microsoft.com/office/officeart/2005/8/layout/hierarchy2"/>
    <dgm:cxn modelId="{1147C489-4493-430D-9920-83A51DEDA8F6}" type="presParOf" srcId="{E7AB3B9F-6A2E-41A1-ABBA-AF1AF683E2A6}" destId="{187DA08C-ABDA-4ED6-A0AA-B123848854F7}" srcOrd="0" destOrd="0" presId="urn:microsoft.com/office/officeart/2005/8/layout/hierarchy2"/>
    <dgm:cxn modelId="{2818E7B2-3BF9-4E52-8748-491752B3C553}" type="presParOf" srcId="{E7AB3B9F-6A2E-41A1-ABBA-AF1AF683E2A6}" destId="{9FB4537E-A5D6-455F-B0F8-F8707C3FA37E}" srcOrd="1" destOrd="0" presId="urn:microsoft.com/office/officeart/2005/8/layout/hierarchy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876E8735-5B18-49D8-AE14-E7BACB420012}" type="doc">
      <dgm:prSet loTypeId="urn:diagrams.loki3.com/BracketList+Icon" loCatId="list" qsTypeId="urn:microsoft.com/office/officeart/2005/8/quickstyle/simple4" qsCatId="simple" csTypeId="urn:microsoft.com/office/officeart/2005/8/colors/accent1_2" csCatId="accent1" phldr="1"/>
      <dgm:spPr/>
      <dgm:t>
        <a:bodyPr/>
        <a:lstStyle/>
        <a:p>
          <a:endParaRPr lang="es-PE"/>
        </a:p>
      </dgm:t>
    </dgm:pt>
    <dgm:pt modelId="{AB3AF8C7-782E-4D1A-9C6B-87E09741E074}">
      <dgm:prSet phldrT="[Texto]" custT="1"/>
      <dgm:spPr/>
      <dgm:t>
        <a:bodyPr/>
        <a:lstStyle/>
        <a:p>
          <a:pPr algn="l"/>
          <a:r>
            <a:rPr lang="es-PE" sz="2000" b="1" dirty="0" err="1" smtClean="0"/>
            <a:t>Autosostenibles</a:t>
          </a:r>
          <a:endParaRPr lang="es-PE" sz="1800" b="1" dirty="0"/>
        </a:p>
      </dgm:t>
    </dgm:pt>
    <dgm:pt modelId="{D5331262-A6A8-49E5-B716-16F837379DCA}" type="parTrans" cxnId="{0DF5CBF8-5D4F-47CB-AA79-57679F8100F5}">
      <dgm:prSet/>
      <dgm:spPr/>
      <dgm:t>
        <a:bodyPr/>
        <a:lstStyle/>
        <a:p>
          <a:endParaRPr lang="es-PE"/>
        </a:p>
      </dgm:t>
    </dgm:pt>
    <dgm:pt modelId="{1C800F48-128B-4EA6-9BE0-CC075A222A08}" type="sibTrans" cxnId="{0DF5CBF8-5D4F-47CB-AA79-57679F8100F5}">
      <dgm:prSet/>
      <dgm:spPr/>
      <dgm:t>
        <a:bodyPr/>
        <a:lstStyle/>
        <a:p>
          <a:endParaRPr lang="es-PE"/>
        </a:p>
      </dgm:t>
    </dgm:pt>
    <dgm:pt modelId="{0EFD0311-0891-4AB4-8AEC-B95767DF3145}">
      <dgm:prSet phldrT="[Texto]" custT="1"/>
      <dgm:spPr/>
      <dgm:t>
        <a:bodyPr/>
        <a:lstStyle/>
        <a:p>
          <a:pPr algn="just"/>
          <a:r>
            <a:rPr lang="es-PE" sz="1800" dirty="0" smtClean="0"/>
            <a:t>Aquellas que se financian a través de las tarifas que pagan los usuarios o de precios, peajes o modalidad similar de recuperación de inversión.</a:t>
          </a:r>
          <a:endParaRPr lang="es-PE" sz="1800" dirty="0"/>
        </a:p>
      </dgm:t>
    </dgm:pt>
    <dgm:pt modelId="{B813B99C-EC28-4F3D-A86D-B4ACCEE1B630}" type="parTrans" cxnId="{D0C5A64B-D4A9-4C88-BB52-3BAADDC594C0}">
      <dgm:prSet/>
      <dgm:spPr/>
      <dgm:t>
        <a:bodyPr/>
        <a:lstStyle/>
        <a:p>
          <a:endParaRPr lang="es-PE"/>
        </a:p>
      </dgm:t>
    </dgm:pt>
    <dgm:pt modelId="{08A682B3-1A7B-4A71-9A49-2FFD1B6D4C13}" type="sibTrans" cxnId="{D0C5A64B-D4A9-4C88-BB52-3BAADDC594C0}">
      <dgm:prSet/>
      <dgm:spPr/>
      <dgm:t>
        <a:bodyPr/>
        <a:lstStyle/>
        <a:p>
          <a:endParaRPr lang="es-PE"/>
        </a:p>
      </dgm:t>
    </dgm:pt>
    <dgm:pt modelId="{A5F06AEA-8C2E-4F3B-B72A-B6D2CC6B6818}">
      <dgm:prSet phldrT="[Texto]" custT="1"/>
      <dgm:spPr/>
      <dgm:t>
        <a:bodyPr/>
        <a:lstStyle/>
        <a:p>
          <a:pPr algn="l"/>
          <a:r>
            <a:rPr lang="es-PE" sz="2000" b="1" dirty="0" smtClean="0"/>
            <a:t>Cofinanciadas</a:t>
          </a:r>
          <a:endParaRPr lang="es-PE" sz="2000" b="1" dirty="0"/>
        </a:p>
      </dgm:t>
    </dgm:pt>
    <dgm:pt modelId="{30353738-3DF9-44BC-8781-78AD2AE09970}" type="parTrans" cxnId="{43DD4DE0-CEBA-448E-9AB1-F4D091FE2BAF}">
      <dgm:prSet/>
      <dgm:spPr/>
      <dgm:t>
        <a:bodyPr/>
        <a:lstStyle/>
        <a:p>
          <a:endParaRPr lang="es-PE"/>
        </a:p>
      </dgm:t>
    </dgm:pt>
    <dgm:pt modelId="{1478B637-6EB9-4B06-8F84-1BE6A1F894C8}" type="sibTrans" cxnId="{43DD4DE0-CEBA-448E-9AB1-F4D091FE2BAF}">
      <dgm:prSet/>
      <dgm:spPr/>
      <dgm:t>
        <a:bodyPr/>
        <a:lstStyle/>
        <a:p>
          <a:endParaRPr lang="es-PE"/>
        </a:p>
      </dgm:t>
    </dgm:pt>
    <dgm:pt modelId="{3C0833E9-1E68-4C78-A732-BC51F04AFCE9}">
      <dgm:prSet phldrT="[Texto]" custT="1"/>
      <dgm:spPr/>
      <dgm:t>
        <a:bodyPr/>
        <a:lstStyle/>
        <a:p>
          <a:pPr algn="just"/>
          <a:r>
            <a:rPr lang="es-PE" sz="1800" dirty="0" smtClean="0"/>
            <a:t>Aquellas que requieren de cofinanciamiento (desembolso único o periódico de recursos públicos) o del otorgamiento o contratación de garantías financieras o no financieras que tengan una probabilidad significativa de demandar el uso de recursos públicos.</a:t>
          </a:r>
          <a:endParaRPr lang="es-PE" sz="1800" dirty="0"/>
        </a:p>
      </dgm:t>
    </dgm:pt>
    <dgm:pt modelId="{5EAC1696-030B-4FA7-809B-7D2E745E61F0}" type="parTrans" cxnId="{6D697620-A649-4D56-A840-FD6FBAF74CD4}">
      <dgm:prSet/>
      <dgm:spPr/>
      <dgm:t>
        <a:bodyPr/>
        <a:lstStyle/>
        <a:p>
          <a:endParaRPr lang="es-PE"/>
        </a:p>
      </dgm:t>
    </dgm:pt>
    <dgm:pt modelId="{736C68E0-E993-4DAC-8DA7-700E8231CD24}" type="sibTrans" cxnId="{6D697620-A649-4D56-A840-FD6FBAF74CD4}">
      <dgm:prSet/>
      <dgm:spPr/>
      <dgm:t>
        <a:bodyPr/>
        <a:lstStyle/>
        <a:p>
          <a:endParaRPr lang="es-PE"/>
        </a:p>
      </dgm:t>
    </dgm:pt>
    <dgm:pt modelId="{0E1CB9BE-3852-4791-A1F0-D292A194BB63}" type="pres">
      <dgm:prSet presAssocID="{876E8735-5B18-49D8-AE14-E7BACB420012}" presName="Name0" presStyleCnt="0">
        <dgm:presLayoutVars>
          <dgm:dir/>
          <dgm:animLvl val="lvl"/>
          <dgm:resizeHandles val="exact"/>
        </dgm:presLayoutVars>
      </dgm:prSet>
      <dgm:spPr/>
      <dgm:t>
        <a:bodyPr/>
        <a:lstStyle/>
        <a:p>
          <a:endParaRPr lang="es-PE"/>
        </a:p>
      </dgm:t>
    </dgm:pt>
    <dgm:pt modelId="{AB5DDB8D-E09B-4FA7-B72F-2021C4C89801}" type="pres">
      <dgm:prSet presAssocID="{AB3AF8C7-782E-4D1A-9C6B-87E09741E074}" presName="linNode" presStyleCnt="0"/>
      <dgm:spPr/>
      <dgm:t>
        <a:bodyPr/>
        <a:lstStyle/>
        <a:p>
          <a:endParaRPr lang="es-PE"/>
        </a:p>
      </dgm:t>
    </dgm:pt>
    <dgm:pt modelId="{4DE2CB26-BA6A-4925-B164-B35DC36AB096}" type="pres">
      <dgm:prSet presAssocID="{AB3AF8C7-782E-4D1A-9C6B-87E09741E074}" presName="parTx" presStyleLbl="revTx" presStyleIdx="0" presStyleCnt="2">
        <dgm:presLayoutVars>
          <dgm:chMax val="1"/>
          <dgm:bulletEnabled val="1"/>
        </dgm:presLayoutVars>
      </dgm:prSet>
      <dgm:spPr/>
      <dgm:t>
        <a:bodyPr/>
        <a:lstStyle/>
        <a:p>
          <a:endParaRPr lang="es-PE"/>
        </a:p>
      </dgm:t>
    </dgm:pt>
    <dgm:pt modelId="{985B9B00-E5F4-42E7-ADD7-F3819741CFB1}" type="pres">
      <dgm:prSet presAssocID="{AB3AF8C7-782E-4D1A-9C6B-87E09741E074}" presName="bracket" presStyleLbl="parChTrans1D1" presStyleIdx="0" presStyleCnt="2"/>
      <dgm:spPr/>
      <dgm:t>
        <a:bodyPr/>
        <a:lstStyle/>
        <a:p>
          <a:endParaRPr lang="es-PE"/>
        </a:p>
      </dgm:t>
    </dgm:pt>
    <dgm:pt modelId="{4DB6C79E-BE66-4325-8309-DFFFA85A7E80}" type="pres">
      <dgm:prSet presAssocID="{AB3AF8C7-782E-4D1A-9C6B-87E09741E074}" presName="spH" presStyleCnt="0"/>
      <dgm:spPr/>
      <dgm:t>
        <a:bodyPr/>
        <a:lstStyle/>
        <a:p>
          <a:endParaRPr lang="es-PE"/>
        </a:p>
      </dgm:t>
    </dgm:pt>
    <dgm:pt modelId="{4A704EF6-1113-4DEC-89DF-A301EFBF320F}" type="pres">
      <dgm:prSet presAssocID="{AB3AF8C7-782E-4D1A-9C6B-87E09741E074}" presName="desTx" presStyleLbl="node1" presStyleIdx="0" presStyleCnt="2">
        <dgm:presLayoutVars>
          <dgm:bulletEnabled val="1"/>
        </dgm:presLayoutVars>
      </dgm:prSet>
      <dgm:spPr/>
      <dgm:t>
        <a:bodyPr/>
        <a:lstStyle/>
        <a:p>
          <a:endParaRPr lang="es-PE"/>
        </a:p>
      </dgm:t>
    </dgm:pt>
    <dgm:pt modelId="{6E66211A-2206-49A1-946B-8926B3FBC65A}" type="pres">
      <dgm:prSet presAssocID="{1C800F48-128B-4EA6-9BE0-CC075A222A08}" presName="spV" presStyleCnt="0"/>
      <dgm:spPr/>
      <dgm:t>
        <a:bodyPr/>
        <a:lstStyle/>
        <a:p>
          <a:endParaRPr lang="es-PE"/>
        </a:p>
      </dgm:t>
    </dgm:pt>
    <dgm:pt modelId="{9CF42FC8-137E-43D6-A7B1-07167905F308}" type="pres">
      <dgm:prSet presAssocID="{A5F06AEA-8C2E-4F3B-B72A-B6D2CC6B6818}" presName="linNode" presStyleCnt="0"/>
      <dgm:spPr/>
      <dgm:t>
        <a:bodyPr/>
        <a:lstStyle/>
        <a:p>
          <a:endParaRPr lang="es-PE"/>
        </a:p>
      </dgm:t>
    </dgm:pt>
    <dgm:pt modelId="{517D8339-6A2A-42BD-8E66-6978BC4D0CBB}" type="pres">
      <dgm:prSet presAssocID="{A5F06AEA-8C2E-4F3B-B72A-B6D2CC6B6818}" presName="parTx" presStyleLbl="revTx" presStyleIdx="1" presStyleCnt="2">
        <dgm:presLayoutVars>
          <dgm:chMax val="1"/>
          <dgm:bulletEnabled val="1"/>
        </dgm:presLayoutVars>
      </dgm:prSet>
      <dgm:spPr/>
      <dgm:t>
        <a:bodyPr/>
        <a:lstStyle/>
        <a:p>
          <a:endParaRPr lang="es-PE"/>
        </a:p>
      </dgm:t>
    </dgm:pt>
    <dgm:pt modelId="{A03D078E-E55A-43BC-9CB2-EC06BAF3C364}" type="pres">
      <dgm:prSet presAssocID="{A5F06AEA-8C2E-4F3B-B72A-B6D2CC6B6818}" presName="bracket" presStyleLbl="parChTrans1D1" presStyleIdx="1" presStyleCnt="2"/>
      <dgm:spPr/>
      <dgm:t>
        <a:bodyPr/>
        <a:lstStyle/>
        <a:p>
          <a:endParaRPr lang="es-PE"/>
        </a:p>
      </dgm:t>
    </dgm:pt>
    <dgm:pt modelId="{E41F1C5C-C32F-4F00-9AC2-B71737F1B8FE}" type="pres">
      <dgm:prSet presAssocID="{A5F06AEA-8C2E-4F3B-B72A-B6D2CC6B6818}" presName="spH" presStyleCnt="0"/>
      <dgm:spPr/>
      <dgm:t>
        <a:bodyPr/>
        <a:lstStyle/>
        <a:p>
          <a:endParaRPr lang="es-PE"/>
        </a:p>
      </dgm:t>
    </dgm:pt>
    <dgm:pt modelId="{5288E0DC-3C42-498C-936B-02B69B55FB78}" type="pres">
      <dgm:prSet presAssocID="{A5F06AEA-8C2E-4F3B-B72A-B6D2CC6B6818}" presName="desTx" presStyleLbl="node1" presStyleIdx="1" presStyleCnt="2">
        <dgm:presLayoutVars>
          <dgm:bulletEnabled val="1"/>
        </dgm:presLayoutVars>
      </dgm:prSet>
      <dgm:spPr/>
      <dgm:t>
        <a:bodyPr/>
        <a:lstStyle/>
        <a:p>
          <a:endParaRPr lang="es-PE"/>
        </a:p>
      </dgm:t>
    </dgm:pt>
  </dgm:ptLst>
  <dgm:cxnLst>
    <dgm:cxn modelId="{D06B078C-2399-41DE-AB0C-28FC0DC64707}" type="presOf" srcId="{0EFD0311-0891-4AB4-8AEC-B95767DF3145}" destId="{4A704EF6-1113-4DEC-89DF-A301EFBF320F}" srcOrd="0" destOrd="0" presId="urn:diagrams.loki3.com/BracketList+Icon"/>
    <dgm:cxn modelId="{74AA55D9-97DB-45DF-9438-0DB71F8C2E66}" type="presOf" srcId="{3C0833E9-1E68-4C78-A732-BC51F04AFCE9}" destId="{5288E0DC-3C42-498C-936B-02B69B55FB78}" srcOrd="0" destOrd="0" presId="urn:diagrams.loki3.com/BracketList+Icon"/>
    <dgm:cxn modelId="{D0C5A64B-D4A9-4C88-BB52-3BAADDC594C0}" srcId="{AB3AF8C7-782E-4D1A-9C6B-87E09741E074}" destId="{0EFD0311-0891-4AB4-8AEC-B95767DF3145}" srcOrd="0" destOrd="0" parTransId="{B813B99C-EC28-4F3D-A86D-B4ACCEE1B630}" sibTransId="{08A682B3-1A7B-4A71-9A49-2FFD1B6D4C13}"/>
    <dgm:cxn modelId="{0DF5CBF8-5D4F-47CB-AA79-57679F8100F5}" srcId="{876E8735-5B18-49D8-AE14-E7BACB420012}" destId="{AB3AF8C7-782E-4D1A-9C6B-87E09741E074}" srcOrd="0" destOrd="0" parTransId="{D5331262-A6A8-49E5-B716-16F837379DCA}" sibTransId="{1C800F48-128B-4EA6-9BE0-CC075A222A08}"/>
    <dgm:cxn modelId="{43DD4DE0-CEBA-448E-9AB1-F4D091FE2BAF}" srcId="{876E8735-5B18-49D8-AE14-E7BACB420012}" destId="{A5F06AEA-8C2E-4F3B-B72A-B6D2CC6B6818}" srcOrd="1" destOrd="0" parTransId="{30353738-3DF9-44BC-8781-78AD2AE09970}" sibTransId="{1478B637-6EB9-4B06-8F84-1BE6A1F894C8}"/>
    <dgm:cxn modelId="{0491A03D-3089-40DB-B20D-F399CA7462E4}" type="presOf" srcId="{AB3AF8C7-782E-4D1A-9C6B-87E09741E074}" destId="{4DE2CB26-BA6A-4925-B164-B35DC36AB096}" srcOrd="0" destOrd="0" presId="urn:diagrams.loki3.com/BracketList+Icon"/>
    <dgm:cxn modelId="{6D697620-A649-4D56-A840-FD6FBAF74CD4}" srcId="{A5F06AEA-8C2E-4F3B-B72A-B6D2CC6B6818}" destId="{3C0833E9-1E68-4C78-A732-BC51F04AFCE9}" srcOrd="0" destOrd="0" parTransId="{5EAC1696-030B-4FA7-809B-7D2E745E61F0}" sibTransId="{736C68E0-E993-4DAC-8DA7-700E8231CD24}"/>
    <dgm:cxn modelId="{FFD07030-646D-4F4E-B2F5-6A94794A88AC}" type="presOf" srcId="{876E8735-5B18-49D8-AE14-E7BACB420012}" destId="{0E1CB9BE-3852-4791-A1F0-D292A194BB63}" srcOrd="0" destOrd="0" presId="urn:diagrams.loki3.com/BracketList+Icon"/>
    <dgm:cxn modelId="{99429BE6-99A4-44CC-8FE5-0D1ABC718FC4}" type="presOf" srcId="{A5F06AEA-8C2E-4F3B-B72A-B6D2CC6B6818}" destId="{517D8339-6A2A-42BD-8E66-6978BC4D0CBB}" srcOrd="0" destOrd="0" presId="urn:diagrams.loki3.com/BracketList+Icon"/>
    <dgm:cxn modelId="{081B5DD2-490E-4E6A-9D4C-10B14446B59D}" type="presParOf" srcId="{0E1CB9BE-3852-4791-A1F0-D292A194BB63}" destId="{AB5DDB8D-E09B-4FA7-B72F-2021C4C89801}" srcOrd="0" destOrd="0" presId="urn:diagrams.loki3.com/BracketList+Icon"/>
    <dgm:cxn modelId="{E4C01A85-D8A7-47C1-9DD1-D580F8E4CB32}" type="presParOf" srcId="{AB5DDB8D-E09B-4FA7-B72F-2021C4C89801}" destId="{4DE2CB26-BA6A-4925-B164-B35DC36AB096}" srcOrd="0" destOrd="0" presId="urn:diagrams.loki3.com/BracketList+Icon"/>
    <dgm:cxn modelId="{3673371E-80E7-4A25-A85C-BC1047B4CCAE}" type="presParOf" srcId="{AB5DDB8D-E09B-4FA7-B72F-2021C4C89801}" destId="{985B9B00-E5F4-42E7-ADD7-F3819741CFB1}" srcOrd="1" destOrd="0" presId="urn:diagrams.loki3.com/BracketList+Icon"/>
    <dgm:cxn modelId="{9BB6898B-2DAD-496D-9A69-1A54D7F1BF98}" type="presParOf" srcId="{AB5DDB8D-E09B-4FA7-B72F-2021C4C89801}" destId="{4DB6C79E-BE66-4325-8309-DFFFA85A7E80}" srcOrd="2" destOrd="0" presId="urn:diagrams.loki3.com/BracketList+Icon"/>
    <dgm:cxn modelId="{9F03D8D3-2D38-4242-B7C6-A4EADF1BB8FA}" type="presParOf" srcId="{AB5DDB8D-E09B-4FA7-B72F-2021C4C89801}" destId="{4A704EF6-1113-4DEC-89DF-A301EFBF320F}" srcOrd="3" destOrd="0" presId="urn:diagrams.loki3.com/BracketList+Icon"/>
    <dgm:cxn modelId="{4768B6E2-8FE7-45D9-B71A-0899CAFB252F}" type="presParOf" srcId="{0E1CB9BE-3852-4791-A1F0-D292A194BB63}" destId="{6E66211A-2206-49A1-946B-8926B3FBC65A}" srcOrd="1" destOrd="0" presId="urn:diagrams.loki3.com/BracketList+Icon"/>
    <dgm:cxn modelId="{2625BD6C-6483-4DE2-9D9D-46B4AB4578F0}" type="presParOf" srcId="{0E1CB9BE-3852-4791-A1F0-D292A194BB63}" destId="{9CF42FC8-137E-43D6-A7B1-07167905F308}" srcOrd="2" destOrd="0" presId="urn:diagrams.loki3.com/BracketList+Icon"/>
    <dgm:cxn modelId="{DE3F75CF-BEF2-4D1E-AD2E-125AA82AC25F}" type="presParOf" srcId="{9CF42FC8-137E-43D6-A7B1-07167905F308}" destId="{517D8339-6A2A-42BD-8E66-6978BC4D0CBB}" srcOrd="0" destOrd="0" presId="urn:diagrams.loki3.com/BracketList+Icon"/>
    <dgm:cxn modelId="{C9C701A5-53A4-46A8-9590-21AE5B03805B}" type="presParOf" srcId="{9CF42FC8-137E-43D6-A7B1-07167905F308}" destId="{A03D078E-E55A-43BC-9CB2-EC06BAF3C364}" srcOrd="1" destOrd="0" presId="urn:diagrams.loki3.com/BracketList+Icon"/>
    <dgm:cxn modelId="{1E1D555D-ADAD-4366-990A-0F377FED1B35}" type="presParOf" srcId="{9CF42FC8-137E-43D6-A7B1-07167905F308}" destId="{E41F1C5C-C32F-4F00-9AC2-B71737F1B8FE}" srcOrd="2" destOrd="0" presId="urn:diagrams.loki3.com/BracketList+Icon"/>
    <dgm:cxn modelId="{F8EA694D-A32D-40F7-91DE-0239108FBB40}" type="presParOf" srcId="{9CF42FC8-137E-43D6-A7B1-07167905F308}" destId="{5288E0DC-3C42-498C-936B-02B69B55FB78}" srcOrd="3" destOrd="0" presId="urn:diagrams.loki3.com/BracketList+Icon"/>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189C883C-432F-46B5-936A-C20D8B6EE19F}" type="doc">
      <dgm:prSet loTypeId="urn:microsoft.com/office/officeart/2005/8/layout/arrow1" loCatId="process" qsTypeId="urn:microsoft.com/office/officeart/2005/8/quickstyle/3d6" qsCatId="3D" csTypeId="urn:microsoft.com/office/officeart/2005/8/colors/accent1_2" csCatId="accent1" phldr="1"/>
      <dgm:spPr/>
      <dgm:t>
        <a:bodyPr/>
        <a:lstStyle/>
        <a:p>
          <a:endParaRPr lang="es-PE"/>
        </a:p>
      </dgm:t>
    </dgm:pt>
    <dgm:pt modelId="{0BA16462-F75C-4FAD-8E67-812BFBD4A63A}">
      <dgm:prSet phldrT="[Texto]"/>
      <dgm:spPr/>
      <dgm:t>
        <a:bodyPr/>
        <a:lstStyle/>
        <a:p>
          <a:r>
            <a:rPr lang="es-PE" dirty="0" smtClean="0"/>
            <a:t>Privatización</a:t>
          </a:r>
          <a:endParaRPr lang="es-PE" dirty="0"/>
        </a:p>
      </dgm:t>
    </dgm:pt>
    <dgm:pt modelId="{6C39A388-97E5-4E1C-80EB-26BF01EC6358}" type="parTrans" cxnId="{95CF0729-DDE3-471A-A9AA-DFD63429DA46}">
      <dgm:prSet/>
      <dgm:spPr/>
      <dgm:t>
        <a:bodyPr/>
        <a:lstStyle/>
        <a:p>
          <a:endParaRPr lang="es-PE"/>
        </a:p>
      </dgm:t>
    </dgm:pt>
    <dgm:pt modelId="{361D2765-A525-442A-B1B9-00A72B31E2AE}" type="sibTrans" cxnId="{95CF0729-DDE3-471A-A9AA-DFD63429DA46}">
      <dgm:prSet/>
      <dgm:spPr/>
      <dgm:t>
        <a:bodyPr/>
        <a:lstStyle/>
        <a:p>
          <a:endParaRPr lang="es-PE"/>
        </a:p>
      </dgm:t>
    </dgm:pt>
    <dgm:pt modelId="{267E3268-3CF0-4337-B72B-25DA4228CBF5}">
      <dgm:prSet phldrT="[Texto]"/>
      <dgm:spPr/>
      <dgm:t>
        <a:bodyPr/>
        <a:lstStyle/>
        <a:p>
          <a:r>
            <a:rPr lang="es-PE" dirty="0" smtClean="0"/>
            <a:t>Estatización</a:t>
          </a:r>
          <a:endParaRPr lang="es-PE" dirty="0"/>
        </a:p>
      </dgm:t>
    </dgm:pt>
    <dgm:pt modelId="{39F4FACE-3636-4BD0-B23A-9D232A29F1F7}" type="parTrans" cxnId="{1B1CEBFF-F91D-4A1E-8B38-4C92758480E8}">
      <dgm:prSet/>
      <dgm:spPr/>
      <dgm:t>
        <a:bodyPr/>
        <a:lstStyle/>
        <a:p>
          <a:endParaRPr lang="es-PE"/>
        </a:p>
      </dgm:t>
    </dgm:pt>
    <dgm:pt modelId="{3AF851BA-9A4C-493E-B50D-973DFC969976}" type="sibTrans" cxnId="{1B1CEBFF-F91D-4A1E-8B38-4C92758480E8}">
      <dgm:prSet/>
      <dgm:spPr/>
      <dgm:t>
        <a:bodyPr/>
        <a:lstStyle/>
        <a:p>
          <a:endParaRPr lang="es-PE"/>
        </a:p>
      </dgm:t>
    </dgm:pt>
    <dgm:pt modelId="{DDA09EF9-6E80-4200-95B3-5758A2ECF7C5}" type="pres">
      <dgm:prSet presAssocID="{189C883C-432F-46B5-936A-C20D8B6EE19F}" presName="cycle" presStyleCnt="0">
        <dgm:presLayoutVars>
          <dgm:dir/>
          <dgm:resizeHandles val="exact"/>
        </dgm:presLayoutVars>
      </dgm:prSet>
      <dgm:spPr/>
      <dgm:t>
        <a:bodyPr/>
        <a:lstStyle/>
        <a:p>
          <a:endParaRPr lang="es-PE"/>
        </a:p>
      </dgm:t>
    </dgm:pt>
    <dgm:pt modelId="{9A925730-B2CB-4C0B-A89B-D5CF34A097B4}" type="pres">
      <dgm:prSet presAssocID="{0BA16462-F75C-4FAD-8E67-812BFBD4A63A}" presName="arrow" presStyleLbl="node1" presStyleIdx="0" presStyleCnt="2">
        <dgm:presLayoutVars>
          <dgm:bulletEnabled val="1"/>
        </dgm:presLayoutVars>
      </dgm:prSet>
      <dgm:spPr/>
      <dgm:t>
        <a:bodyPr/>
        <a:lstStyle/>
        <a:p>
          <a:endParaRPr lang="es-PE"/>
        </a:p>
      </dgm:t>
    </dgm:pt>
    <dgm:pt modelId="{1A0DBD92-5154-4EF4-BD4B-4F174BD41F51}" type="pres">
      <dgm:prSet presAssocID="{267E3268-3CF0-4337-B72B-25DA4228CBF5}" presName="arrow" presStyleLbl="node1" presStyleIdx="1" presStyleCnt="2">
        <dgm:presLayoutVars>
          <dgm:bulletEnabled val="1"/>
        </dgm:presLayoutVars>
      </dgm:prSet>
      <dgm:spPr/>
      <dgm:t>
        <a:bodyPr/>
        <a:lstStyle/>
        <a:p>
          <a:endParaRPr lang="es-PE"/>
        </a:p>
      </dgm:t>
    </dgm:pt>
  </dgm:ptLst>
  <dgm:cxnLst>
    <dgm:cxn modelId="{95CF0729-DDE3-471A-A9AA-DFD63429DA46}" srcId="{189C883C-432F-46B5-936A-C20D8B6EE19F}" destId="{0BA16462-F75C-4FAD-8E67-812BFBD4A63A}" srcOrd="0" destOrd="0" parTransId="{6C39A388-97E5-4E1C-80EB-26BF01EC6358}" sibTransId="{361D2765-A525-442A-B1B9-00A72B31E2AE}"/>
    <dgm:cxn modelId="{97464382-D5D0-4862-B169-87A94AC85E05}" type="presOf" srcId="{0BA16462-F75C-4FAD-8E67-812BFBD4A63A}" destId="{9A925730-B2CB-4C0B-A89B-D5CF34A097B4}" srcOrd="0" destOrd="0" presId="urn:microsoft.com/office/officeart/2005/8/layout/arrow1"/>
    <dgm:cxn modelId="{1B1CEBFF-F91D-4A1E-8B38-4C92758480E8}" srcId="{189C883C-432F-46B5-936A-C20D8B6EE19F}" destId="{267E3268-3CF0-4337-B72B-25DA4228CBF5}" srcOrd="1" destOrd="0" parTransId="{39F4FACE-3636-4BD0-B23A-9D232A29F1F7}" sibTransId="{3AF851BA-9A4C-493E-B50D-973DFC969976}"/>
    <dgm:cxn modelId="{5D935D63-02A8-459C-A933-A78A9AAB1DBB}" type="presOf" srcId="{189C883C-432F-46B5-936A-C20D8B6EE19F}" destId="{DDA09EF9-6E80-4200-95B3-5758A2ECF7C5}" srcOrd="0" destOrd="0" presId="urn:microsoft.com/office/officeart/2005/8/layout/arrow1"/>
    <dgm:cxn modelId="{02EFF001-2A80-4F8C-A09D-1CDF6F7D15FA}" type="presOf" srcId="{267E3268-3CF0-4337-B72B-25DA4228CBF5}" destId="{1A0DBD92-5154-4EF4-BD4B-4F174BD41F51}" srcOrd="0" destOrd="0" presId="urn:microsoft.com/office/officeart/2005/8/layout/arrow1"/>
    <dgm:cxn modelId="{D0FDCBFA-B32C-4871-A33C-2F6F672DD273}" type="presParOf" srcId="{DDA09EF9-6E80-4200-95B3-5758A2ECF7C5}" destId="{9A925730-B2CB-4C0B-A89B-D5CF34A097B4}" srcOrd="0" destOrd="0" presId="urn:microsoft.com/office/officeart/2005/8/layout/arrow1"/>
    <dgm:cxn modelId="{78398164-9376-47CD-BFAE-9330AD8DFFE8}" type="presParOf" srcId="{DDA09EF9-6E80-4200-95B3-5758A2ECF7C5}" destId="{1A0DBD92-5154-4EF4-BD4B-4F174BD41F51}" srcOrd="1" destOrd="0" presId="urn:microsoft.com/office/officeart/2005/8/layout/arrow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22AB1970-C0B1-4714-9502-FFAB6DF4C6DC}"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es-PE"/>
        </a:p>
      </dgm:t>
    </dgm:pt>
    <dgm:pt modelId="{3CA2B01F-5E94-4423-A380-782A789687CA}">
      <dgm:prSet phldrT="[Texto]" custT="1"/>
      <dgm:spPr/>
      <dgm:t>
        <a:bodyPr/>
        <a:lstStyle/>
        <a:p>
          <a:r>
            <a:rPr lang="es-PE" sz="3600" dirty="0" smtClean="0"/>
            <a:t>Modelo del Pasivo Financiero</a:t>
          </a:r>
          <a:endParaRPr lang="es-PE" sz="3600" dirty="0"/>
        </a:p>
      </dgm:t>
    </dgm:pt>
    <dgm:pt modelId="{B7F773B7-BA59-463A-849F-90F7374B2126}" type="parTrans" cxnId="{6D3438E0-F254-4297-B049-A1BCF74ACE90}">
      <dgm:prSet/>
      <dgm:spPr/>
      <dgm:t>
        <a:bodyPr/>
        <a:lstStyle/>
        <a:p>
          <a:endParaRPr lang="es-PE"/>
        </a:p>
      </dgm:t>
    </dgm:pt>
    <dgm:pt modelId="{EF8E4BF4-CD8E-4286-8C08-C4773C87A72C}" type="sibTrans" cxnId="{6D3438E0-F254-4297-B049-A1BCF74ACE90}">
      <dgm:prSet/>
      <dgm:spPr/>
      <dgm:t>
        <a:bodyPr/>
        <a:lstStyle/>
        <a:p>
          <a:endParaRPr lang="es-PE"/>
        </a:p>
      </dgm:t>
    </dgm:pt>
    <dgm:pt modelId="{263E3108-08AB-4004-9C87-D54DD0CB473D}">
      <dgm:prSet phldrT="[Texto]" custT="1"/>
      <dgm:spPr/>
      <dgm:t>
        <a:bodyPr/>
        <a:lstStyle/>
        <a:p>
          <a:pPr algn="just"/>
          <a:r>
            <a:rPr lang="es-MX" sz="1800" b="1" dirty="0" smtClean="0">
              <a:solidFill>
                <a:schemeClr val="accent2">
                  <a:lumMod val="50000"/>
                </a:schemeClr>
              </a:solidFill>
              <a:effectLst>
                <a:outerShdw blurRad="38100" dist="38100" dir="2700000" algn="tl">
                  <a:srgbClr val="000000">
                    <a:alpha val="43137"/>
                  </a:srgbClr>
                </a:outerShdw>
              </a:effectLst>
            </a:rPr>
            <a:t>Reconocimiento: </a:t>
          </a:r>
          <a:r>
            <a:rPr lang="es-MX" sz="1800" b="0" dirty="0" smtClean="0"/>
            <a:t>La entidad concedente tiene obligación incondicional de pagar efectivo u otro activo financiero al operador, por la construcción, desarrollo, adquisición o mejora de un activo de concesión de servicios.</a:t>
          </a:r>
          <a:endParaRPr lang="es-PE" sz="1800" b="1" dirty="0">
            <a:solidFill>
              <a:schemeClr val="accent2">
                <a:lumMod val="50000"/>
              </a:schemeClr>
            </a:solidFill>
            <a:effectLst>
              <a:outerShdw blurRad="38100" dist="38100" dir="2700000" algn="tl">
                <a:srgbClr val="000000">
                  <a:alpha val="43137"/>
                </a:srgbClr>
              </a:outerShdw>
            </a:effectLst>
          </a:endParaRPr>
        </a:p>
      </dgm:t>
    </dgm:pt>
    <dgm:pt modelId="{623FD67E-8B14-49C5-8574-AEBA8B7C019B}" type="parTrans" cxnId="{D1516226-98C2-4D55-8124-DE3955A1C89D}">
      <dgm:prSet/>
      <dgm:spPr/>
      <dgm:t>
        <a:bodyPr/>
        <a:lstStyle/>
        <a:p>
          <a:endParaRPr lang="es-PE"/>
        </a:p>
      </dgm:t>
    </dgm:pt>
    <dgm:pt modelId="{4351DB5B-0B2B-4A3C-BA86-60813EEB7C30}" type="sibTrans" cxnId="{D1516226-98C2-4D55-8124-DE3955A1C89D}">
      <dgm:prSet/>
      <dgm:spPr/>
      <dgm:t>
        <a:bodyPr/>
        <a:lstStyle/>
        <a:p>
          <a:endParaRPr lang="es-PE"/>
        </a:p>
      </dgm:t>
    </dgm:pt>
    <dgm:pt modelId="{639BB3F9-D58C-4E32-8BA6-8BD52715C1D4}">
      <dgm:prSet phldrT="[Texto]" custT="1"/>
      <dgm:spPr/>
      <dgm:t>
        <a:bodyPr/>
        <a:lstStyle/>
        <a:p>
          <a:pPr algn="l"/>
          <a:r>
            <a:rPr lang="es-PE" sz="1800" b="1" dirty="0" smtClean="0">
              <a:solidFill>
                <a:schemeClr val="accent2">
                  <a:lumMod val="50000"/>
                </a:schemeClr>
              </a:solidFill>
              <a:effectLst>
                <a:outerShdw blurRad="38100" dist="38100" dir="2700000" algn="tl">
                  <a:srgbClr val="000000">
                    <a:alpha val="43137"/>
                  </a:srgbClr>
                </a:outerShdw>
              </a:effectLst>
            </a:rPr>
            <a:t>Medición:</a:t>
          </a:r>
          <a:endParaRPr lang="es-PE" sz="1800" b="1" dirty="0">
            <a:solidFill>
              <a:schemeClr val="accent2">
                <a:lumMod val="50000"/>
              </a:schemeClr>
            </a:solidFill>
            <a:effectLst>
              <a:outerShdw blurRad="38100" dist="38100" dir="2700000" algn="tl">
                <a:srgbClr val="000000">
                  <a:alpha val="43137"/>
                </a:srgbClr>
              </a:outerShdw>
            </a:effectLst>
          </a:endParaRPr>
        </a:p>
      </dgm:t>
    </dgm:pt>
    <dgm:pt modelId="{7CD442FB-67C9-4428-9F9B-ED8C9EAE571B}" type="parTrans" cxnId="{365A8DA7-8B2F-4E28-9A87-3D646EE4A971}">
      <dgm:prSet/>
      <dgm:spPr/>
      <dgm:t>
        <a:bodyPr/>
        <a:lstStyle/>
        <a:p>
          <a:endParaRPr lang="es-PE"/>
        </a:p>
      </dgm:t>
    </dgm:pt>
    <dgm:pt modelId="{9F83446C-F9E7-4525-A013-80F686F4D189}" type="sibTrans" cxnId="{365A8DA7-8B2F-4E28-9A87-3D646EE4A971}">
      <dgm:prSet/>
      <dgm:spPr/>
      <dgm:t>
        <a:bodyPr/>
        <a:lstStyle/>
        <a:p>
          <a:endParaRPr lang="es-PE"/>
        </a:p>
      </dgm:t>
    </dgm:pt>
    <dgm:pt modelId="{F1128772-6EE2-4C19-A585-DF7AB8CB2061}">
      <dgm:prSet custT="1"/>
      <dgm:spPr/>
      <dgm:t>
        <a:bodyPr/>
        <a:lstStyle/>
        <a:p>
          <a:pPr algn="just"/>
          <a:r>
            <a:rPr lang="es-MX" sz="1800" b="0" dirty="0" smtClean="0"/>
            <a:t>(iii) Asimismo, la concedente reconocerá como gastos del periodo, las cargas financieras y cargas por servicios proporcionados por el operador (servicio público) en la medida que estas se devenguen.</a:t>
          </a:r>
          <a:endParaRPr lang="es-PE" sz="1800" b="0" dirty="0"/>
        </a:p>
      </dgm:t>
    </dgm:pt>
    <dgm:pt modelId="{E836309E-5514-47D0-AA03-D5F3C6C74961}" type="parTrans" cxnId="{2FF23BE0-AF43-4902-9385-1C98D37C806A}">
      <dgm:prSet/>
      <dgm:spPr/>
      <dgm:t>
        <a:bodyPr/>
        <a:lstStyle/>
        <a:p>
          <a:endParaRPr lang="es-PE"/>
        </a:p>
      </dgm:t>
    </dgm:pt>
    <dgm:pt modelId="{C95EE5CD-68AD-45A6-9BB8-704BE9DD4C6F}" type="sibTrans" cxnId="{2FF23BE0-AF43-4902-9385-1C98D37C806A}">
      <dgm:prSet/>
      <dgm:spPr/>
      <dgm:t>
        <a:bodyPr/>
        <a:lstStyle/>
        <a:p>
          <a:endParaRPr lang="es-PE"/>
        </a:p>
      </dgm:t>
    </dgm:pt>
    <dgm:pt modelId="{E2E5A0A0-22FD-4110-9D60-6DA7AEB79045}">
      <dgm:prSet custT="1"/>
      <dgm:spPr/>
      <dgm:t>
        <a:bodyPr/>
        <a:lstStyle/>
        <a:p>
          <a:pPr algn="just"/>
          <a:r>
            <a:rPr lang="es-MX" sz="1800" b="0" dirty="0" smtClean="0"/>
            <a:t>(ii)	El pasivo financiero reconocido en el párrafo anterior, se reducirá en la medida que se asignen los pagos al operador.</a:t>
          </a:r>
          <a:endParaRPr lang="es-PE" sz="1800" b="0" dirty="0"/>
        </a:p>
      </dgm:t>
    </dgm:pt>
    <dgm:pt modelId="{67C945E0-E7FB-4FE7-99E3-B1ADAE14CA6C}" type="sibTrans" cxnId="{83AE4788-7047-477C-AF75-BA20EF2E8D27}">
      <dgm:prSet/>
      <dgm:spPr/>
      <dgm:t>
        <a:bodyPr/>
        <a:lstStyle/>
        <a:p>
          <a:endParaRPr lang="es-PE"/>
        </a:p>
      </dgm:t>
    </dgm:pt>
    <dgm:pt modelId="{AA8F252C-F673-4A9A-B8E1-777115154E0D}" type="parTrans" cxnId="{83AE4788-7047-477C-AF75-BA20EF2E8D27}">
      <dgm:prSet/>
      <dgm:spPr/>
      <dgm:t>
        <a:bodyPr/>
        <a:lstStyle/>
        <a:p>
          <a:endParaRPr lang="es-PE"/>
        </a:p>
      </dgm:t>
    </dgm:pt>
    <dgm:pt modelId="{C7F55559-0A14-46C9-A0C0-6009418488AC}">
      <dgm:prSet phldrT="[Texto]" custT="1"/>
      <dgm:spPr/>
      <dgm:t>
        <a:bodyPr/>
        <a:lstStyle/>
        <a:p>
          <a:pPr algn="just"/>
          <a:r>
            <a:rPr lang="es-MX" sz="1800" b="0" dirty="0" smtClean="0"/>
            <a:t>(i) 	La Concedente reconoce como pasivo financiero en el mismo importe del activo reconocido.</a:t>
          </a:r>
          <a:endParaRPr lang="es-PE" sz="1800" b="1" dirty="0">
            <a:solidFill>
              <a:schemeClr val="accent2">
                <a:lumMod val="50000"/>
              </a:schemeClr>
            </a:solidFill>
            <a:effectLst>
              <a:outerShdw blurRad="38100" dist="38100" dir="2700000" algn="tl">
                <a:srgbClr val="000000">
                  <a:alpha val="43137"/>
                </a:srgbClr>
              </a:outerShdw>
            </a:effectLst>
          </a:endParaRPr>
        </a:p>
      </dgm:t>
    </dgm:pt>
    <dgm:pt modelId="{4F50F220-ED73-41C3-B14C-614A14ABC7A3}" type="parTrans" cxnId="{2B3FED14-CD0B-4F0C-A702-02F7D5FEB330}">
      <dgm:prSet/>
      <dgm:spPr/>
      <dgm:t>
        <a:bodyPr/>
        <a:lstStyle/>
        <a:p>
          <a:endParaRPr lang="es-PE"/>
        </a:p>
      </dgm:t>
    </dgm:pt>
    <dgm:pt modelId="{BC786CDF-CC3C-44DA-A289-0B02F4D68886}" type="sibTrans" cxnId="{2B3FED14-CD0B-4F0C-A702-02F7D5FEB330}">
      <dgm:prSet/>
      <dgm:spPr/>
      <dgm:t>
        <a:bodyPr/>
        <a:lstStyle/>
        <a:p>
          <a:endParaRPr lang="es-PE"/>
        </a:p>
      </dgm:t>
    </dgm:pt>
    <dgm:pt modelId="{8F4BE873-F0A3-42A5-94ED-879B6E36AB53}" type="pres">
      <dgm:prSet presAssocID="{22AB1970-C0B1-4714-9502-FFAB6DF4C6DC}" presName="Name0" presStyleCnt="0">
        <dgm:presLayoutVars>
          <dgm:dir/>
          <dgm:animLvl val="lvl"/>
          <dgm:resizeHandles val="exact"/>
        </dgm:presLayoutVars>
      </dgm:prSet>
      <dgm:spPr/>
      <dgm:t>
        <a:bodyPr/>
        <a:lstStyle/>
        <a:p>
          <a:endParaRPr lang="es-PE"/>
        </a:p>
      </dgm:t>
    </dgm:pt>
    <dgm:pt modelId="{13FC396A-3FB8-4D9C-8561-36F1FE24D0D1}" type="pres">
      <dgm:prSet presAssocID="{3CA2B01F-5E94-4423-A380-782A789687CA}" presName="linNode" presStyleCnt="0"/>
      <dgm:spPr/>
    </dgm:pt>
    <dgm:pt modelId="{E360641B-4FC7-4DD0-8BBE-D15127FA04F3}" type="pres">
      <dgm:prSet presAssocID="{3CA2B01F-5E94-4423-A380-782A789687CA}" presName="parentText" presStyleLbl="node1" presStyleIdx="0" presStyleCnt="1">
        <dgm:presLayoutVars>
          <dgm:chMax val="1"/>
          <dgm:bulletEnabled val="1"/>
        </dgm:presLayoutVars>
      </dgm:prSet>
      <dgm:spPr/>
      <dgm:t>
        <a:bodyPr/>
        <a:lstStyle/>
        <a:p>
          <a:endParaRPr lang="es-PE"/>
        </a:p>
      </dgm:t>
    </dgm:pt>
    <dgm:pt modelId="{87CBE6B2-F36A-42F5-9BF1-321BF32C719E}" type="pres">
      <dgm:prSet presAssocID="{3CA2B01F-5E94-4423-A380-782A789687CA}" presName="descendantText" presStyleLbl="alignAccFollowNode1" presStyleIdx="0" presStyleCnt="1" custScaleY="114812">
        <dgm:presLayoutVars>
          <dgm:bulletEnabled val="1"/>
        </dgm:presLayoutVars>
      </dgm:prSet>
      <dgm:spPr/>
      <dgm:t>
        <a:bodyPr/>
        <a:lstStyle/>
        <a:p>
          <a:endParaRPr lang="es-PE"/>
        </a:p>
      </dgm:t>
    </dgm:pt>
  </dgm:ptLst>
  <dgm:cxnLst>
    <dgm:cxn modelId="{060179CB-90EA-4441-8031-8C6513757F47}" type="presOf" srcId="{E2E5A0A0-22FD-4110-9D60-6DA7AEB79045}" destId="{87CBE6B2-F36A-42F5-9BF1-321BF32C719E}" srcOrd="0" destOrd="3" presId="urn:microsoft.com/office/officeart/2005/8/layout/vList5"/>
    <dgm:cxn modelId="{9119AD25-43DC-476C-8B07-5AB110349FB8}" type="presOf" srcId="{22AB1970-C0B1-4714-9502-FFAB6DF4C6DC}" destId="{8F4BE873-F0A3-42A5-94ED-879B6E36AB53}" srcOrd="0" destOrd="0" presId="urn:microsoft.com/office/officeart/2005/8/layout/vList5"/>
    <dgm:cxn modelId="{6D3438E0-F254-4297-B049-A1BCF74ACE90}" srcId="{22AB1970-C0B1-4714-9502-FFAB6DF4C6DC}" destId="{3CA2B01F-5E94-4423-A380-782A789687CA}" srcOrd="0" destOrd="0" parTransId="{B7F773B7-BA59-463A-849F-90F7374B2126}" sibTransId="{EF8E4BF4-CD8E-4286-8C08-C4773C87A72C}"/>
    <dgm:cxn modelId="{2FF23BE0-AF43-4902-9385-1C98D37C806A}" srcId="{3CA2B01F-5E94-4423-A380-782A789687CA}" destId="{F1128772-6EE2-4C19-A585-DF7AB8CB2061}" srcOrd="4" destOrd="0" parTransId="{E836309E-5514-47D0-AA03-D5F3C6C74961}" sibTransId="{C95EE5CD-68AD-45A6-9BB8-704BE9DD4C6F}"/>
    <dgm:cxn modelId="{2B3FED14-CD0B-4F0C-A702-02F7D5FEB330}" srcId="{3CA2B01F-5E94-4423-A380-782A789687CA}" destId="{C7F55559-0A14-46C9-A0C0-6009418488AC}" srcOrd="2" destOrd="0" parTransId="{4F50F220-ED73-41C3-B14C-614A14ABC7A3}" sibTransId="{BC786CDF-CC3C-44DA-A289-0B02F4D68886}"/>
    <dgm:cxn modelId="{4B3DC44C-679E-411D-87EA-F708040A3F4D}" type="presOf" srcId="{263E3108-08AB-4004-9C87-D54DD0CB473D}" destId="{87CBE6B2-F36A-42F5-9BF1-321BF32C719E}" srcOrd="0" destOrd="0" presId="urn:microsoft.com/office/officeart/2005/8/layout/vList5"/>
    <dgm:cxn modelId="{246A3548-7715-47FC-AC80-C68046E483B6}" type="presOf" srcId="{3CA2B01F-5E94-4423-A380-782A789687CA}" destId="{E360641B-4FC7-4DD0-8BBE-D15127FA04F3}" srcOrd="0" destOrd="0" presId="urn:microsoft.com/office/officeart/2005/8/layout/vList5"/>
    <dgm:cxn modelId="{C738A731-8BFF-4F15-A3BE-5557A9FC7F48}" type="presOf" srcId="{C7F55559-0A14-46C9-A0C0-6009418488AC}" destId="{87CBE6B2-F36A-42F5-9BF1-321BF32C719E}" srcOrd="0" destOrd="2" presId="urn:microsoft.com/office/officeart/2005/8/layout/vList5"/>
    <dgm:cxn modelId="{B7A74841-BD2A-4ACA-9EDD-D5C6FDF9383F}" type="presOf" srcId="{639BB3F9-D58C-4E32-8BA6-8BD52715C1D4}" destId="{87CBE6B2-F36A-42F5-9BF1-321BF32C719E}" srcOrd="0" destOrd="1" presId="urn:microsoft.com/office/officeart/2005/8/layout/vList5"/>
    <dgm:cxn modelId="{D613742F-E216-40F2-9C82-4D3738E4C231}" type="presOf" srcId="{F1128772-6EE2-4C19-A585-DF7AB8CB2061}" destId="{87CBE6B2-F36A-42F5-9BF1-321BF32C719E}" srcOrd="0" destOrd="4" presId="urn:microsoft.com/office/officeart/2005/8/layout/vList5"/>
    <dgm:cxn modelId="{365A8DA7-8B2F-4E28-9A87-3D646EE4A971}" srcId="{3CA2B01F-5E94-4423-A380-782A789687CA}" destId="{639BB3F9-D58C-4E32-8BA6-8BD52715C1D4}" srcOrd="1" destOrd="0" parTransId="{7CD442FB-67C9-4428-9F9B-ED8C9EAE571B}" sibTransId="{9F83446C-F9E7-4525-A013-80F686F4D189}"/>
    <dgm:cxn modelId="{83AE4788-7047-477C-AF75-BA20EF2E8D27}" srcId="{3CA2B01F-5E94-4423-A380-782A789687CA}" destId="{E2E5A0A0-22FD-4110-9D60-6DA7AEB79045}" srcOrd="3" destOrd="0" parTransId="{AA8F252C-F673-4A9A-B8E1-777115154E0D}" sibTransId="{67C945E0-E7FB-4FE7-99E3-B1ADAE14CA6C}"/>
    <dgm:cxn modelId="{D1516226-98C2-4D55-8124-DE3955A1C89D}" srcId="{3CA2B01F-5E94-4423-A380-782A789687CA}" destId="{263E3108-08AB-4004-9C87-D54DD0CB473D}" srcOrd="0" destOrd="0" parTransId="{623FD67E-8B14-49C5-8574-AEBA8B7C019B}" sibTransId="{4351DB5B-0B2B-4A3C-BA86-60813EEB7C30}"/>
    <dgm:cxn modelId="{2BFF61FF-7ED0-40E2-8A44-9B534E467FF2}" type="presParOf" srcId="{8F4BE873-F0A3-42A5-94ED-879B6E36AB53}" destId="{13FC396A-3FB8-4D9C-8561-36F1FE24D0D1}" srcOrd="0" destOrd="0" presId="urn:microsoft.com/office/officeart/2005/8/layout/vList5"/>
    <dgm:cxn modelId="{56ECE4A8-3DB3-4668-9C56-904247D8D2F1}" type="presParOf" srcId="{13FC396A-3FB8-4D9C-8561-36F1FE24D0D1}" destId="{E360641B-4FC7-4DD0-8BBE-D15127FA04F3}" srcOrd="0" destOrd="0" presId="urn:microsoft.com/office/officeart/2005/8/layout/vList5"/>
    <dgm:cxn modelId="{C39EF1BF-5574-4206-8836-B07B4730F91A}" type="presParOf" srcId="{13FC396A-3FB8-4D9C-8561-36F1FE24D0D1}" destId="{87CBE6B2-F36A-42F5-9BF1-321BF32C719E}" srcOrd="1"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22AB1970-C0B1-4714-9502-FFAB6DF4C6DC}"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es-PE"/>
        </a:p>
      </dgm:t>
    </dgm:pt>
    <dgm:pt modelId="{3CA2B01F-5E94-4423-A380-782A789687CA}">
      <dgm:prSet phldrT="[Texto]" custT="1"/>
      <dgm:spPr/>
      <dgm:t>
        <a:bodyPr/>
        <a:lstStyle/>
        <a:p>
          <a:r>
            <a:rPr lang="es-PE" sz="3600" dirty="0" smtClean="0"/>
            <a:t>Modelo de la Concesión de un derecho al operador</a:t>
          </a:r>
          <a:endParaRPr lang="es-PE" sz="3600" dirty="0"/>
        </a:p>
      </dgm:t>
    </dgm:pt>
    <dgm:pt modelId="{B7F773B7-BA59-463A-849F-90F7374B2126}" type="parTrans" cxnId="{6D3438E0-F254-4297-B049-A1BCF74ACE90}">
      <dgm:prSet/>
      <dgm:spPr/>
      <dgm:t>
        <a:bodyPr/>
        <a:lstStyle/>
        <a:p>
          <a:endParaRPr lang="es-PE"/>
        </a:p>
      </dgm:t>
    </dgm:pt>
    <dgm:pt modelId="{EF8E4BF4-CD8E-4286-8C08-C4773C87A72C}" type="sibTrans" cxnId="{6D3438E0-F254-4297-B049-A1BCF74ACE90}">
      <dgm:prSet/>
      <dgm:spPr/>
      <dgm:t>
        <a:bodyPr/>
        <a:lstStyle/>
        <a:p>
          <a:endParaRPr lang="es-PE"/>
        </a:p>
      </dgm:t>
    </dgm:pt>
    <dgm:pt modelId="{263E3108-08AB-4004-9C87-D54DD0CB473D}">
      <dgm:prSet phldrT="[Texto]" custT="1"/>
      <dgm:spPr/>
      <dgm:t>
        <a:bodyPr/>
        <a:lstStyle/>
        <a:p>
          <a:pPr algn="just"/>
          <a:r>
            <a:rPr lang="es-MX" sz="1800" b="1" dirty="0" smtClean="0">
              <a:solidFill>
                <a:schemeClr val="accent2">
                  <a:lumMod val="50000"/>
                </a:schemeClr>
              </a:solidFill>
              <a:effectLst>
                <a:outerShdw blurRad="38100" dist="38100" dir="2700000" algn="tl">
                  <a:srgbClr val="000000">
                    <a:alpha val="43137"/>
                  </a:srgbClr>
                </a:outerShdw>
              </a:effectLst>
            </a:rPr>
            <a:t>Reconocimiento: </a:t>
          </a:r>
          <a:r>
            <a:rPr lang="es-MX" sz="1800" b="0" dirty="0" smtClean="0"/>
            <a:t>Se produce cuando la concedente compensa al operador por el activo de concesión de servicios y la prestación de servicios públicos, mediante el derecho a obtener ingresos por el uso de terceros, del activo de concesión de servicios u otro activo generador de ingresos. En este modelo, la concedente no tiene obligación incondicional de pagar efectivo u otro activo financiero al operador por los activos de concesión de servicios</a:t>
          </a:r>
          <a:endParaRPr lang="es-PE" sz="1800" b="0" dirty="0">
            <a:solidFill>
              <a:schemeClr val="accent2">
                <a:lumMod val="50000"/>
              </a:schemeClr>
            </a:solidFill>
            <a:effectLst>
              <a:outerShdw blurRad="38100" dist="38100" dir="2700000" algn="tl">
                <a:srgbClr val="000000">
                  <a:alpha val="43137"/>
                </a:srgbClr>
              </a:outerShdw>
            </a:effectLst>
          </a:endParaRPr>
        </a:p>
      </dgm:t>
    </dgm:pt>
    <dgm:pt modelId="{623FD67E-8B14-49C5-8574-AEBA8B7C019B}" type="parTrans" cxnId="{D1516226-98C2-4D55-8124-DE3955A1C89D}">
      <dgm:prSet/>
      <dgm:spPr/>
      <dgm:t>
        <a:bodyPr/>
        <a:lstStyle/>
        <a:p>
          <a:endParaRPr lang="es-PE"/>
        </a:p>
      </dgm:t>
    </dgm:pt>
    <dgm:pt modelId="{4351DB5B-0B2B-4A3C-BA86-60813EEB7C30}" type="sibTrans" cxnId="{D1516226-98C2-4D55-8124-DE3955A1C89D}">
      <dgm:prSet/>
      <dgm:spPr/>
      <dgm:t>
        <a:bodyPr/>
        <a:lstStyle/>
        <a:p>
          <a:endParaRPr lang="es-PE"/>
        </a:p>
      </dgm:t>
    </dgm:pt>
    <dgm:pt modelId="{639BB3F9-D58C-4E32-8BA6-8BD52715C1D4}">
      <dgm:prSet phldrT="[Texto]" custT="1"/>
      <dgm:spPr/>
      <dgm:t>
        <a:bodyPr/>
        <a:lstStyle/>
        <a:p>
          <a:pPr algn="l"/>
          <a:r>
            <a:rPr lang="es-PE" sz="1800" b="1" dirty="0" smtClean="0">
              <a:solidFill>
                <a:schemeClr val="accent2">
                  <a:lumMod val="50000"/>
                </a:schemeClr>
              </a:solidFill>
              <a:effectLst>
                <a:outerShdw blurRad="38100" dist="38100" dir="2700000" algn="tl">
                  <a:srgbClr val="000000">
                    <a:alpha val="43137"/>
                  </a:srgbClr>
                </a:outerShdw>
              </a:effectLst>
            </a:rPr>
            <a:t>Medición:</a:t>
          </a:r>
          <a:endParaRPr lang="es-PE" sz="1800" b="1" dirty="0">
            <a:solidFill>
              <a:schemeClr val="accent2">
                <a:lumMod val="50000"/>
              </a:schemeClr>
            </a:solidFill>
            <a:effectLst>
              <a:outerShdw blurRad="38100" dist="38100" dir="2700000" algn="tl">
                <a:srgbClr val="000000">
                  <a:alpha val="43137"/>
                </a:srgbClr>
              </a:outerShdw>
            </a:effectLst>
          </a:endParaRPr>
        </a:p>
      </dgm:t>
    </dgm:pt>
    <dgm:pt modelId="{7CD442FB-67C9-4428-9F9B-ED8C9EAE571B}" type="parTrans" cxnId="{365A8DA7-8B2F-4E28-9A87-3D646EE4A971}">
      <dgm:prSet/>
      <dgm:spPr/>
      <dgm:t>
        <a:bodyPr/>
        <a:lstStyle/>
        <a:p>
          <a:endParaRPr lang="es-PE"/>
        </a:p>
      </dgm:t>
    </dgm:pt>
    <dgm:pt modelId="{9F83446C-F9E7-4525-A013-80F686F4D189}" type="sibTrans" cxnId="{365A8DA7-8B2F-4E28-9A87-3D646EE4A971}">
      <dgm:prSet/>
      <dgm:spPr/>
      <dgm:t>
        <a:bodyPr/>
        <a:lstStyle/>
        <a:p>
          <a:endParaRPr lang="es-PE"/>
        </a:p>
      </dgm:t>
    </dgm:pt>
    <dgm:pt modelId="{C7F55559-0A14-46C9-A0C0-6009418488AC}">
      <dgm:prSet phldrT="[Texto]" custT="1"/>
      <dgm:spPr/>
      <dgm:t>
        <a:bodyPr/>
        <a:lstStyle/>
        <a:p>
          <a:pPr algn="just"/>
          <a:r>
            <a:rPr lang="es-MX" sz="1800" dirty="0" smtClean="0"/>
            <a:t>(i) La concedente registra el activo al valor razonable y un pasivo por el mismo importe.</a:t>
          </a:r>
          <a:endParaRPr lang="es-PE" sz="1800" b="1" dirty="0">
            <a:solidFill>
              <a:schemeClr val="accent2">
                <a:lumMod val="50000"/>
              </a:schemeClr>
            </a:solidFill>
            <a:effectLst>
              <a:outerShdw blurRad="38100" dist="38100" dir="2700000" algn="tl">
                <a:srgbClr val="000000">
                  <a:alpha val="43137"/>
                </a:srgbClr>
              </a:outerShdw>
            </a:effectLst>
          </a:endParaRPr>
        </a:p>
      </dgm:t>
    </dgm:pt>
    <dgm:pt modelId="{4F50F220-ED73-41C3-B14C-614A14ABC7A3}" type="parTrans" cxnId="{2B3FED14-CD0B-4F0C-A702-02F7D5FEB330}">
      <dgm:prSet/>
      <dgm:spPr/>
      <dgm:t>
        <a:bodyPr/>
        <a:lstStyle/>
        <a:p>
          <a:endParaRPr lang="es-PE"/>
        </a:p>
      </dgm:t>
    </dgm:pt>
    <dgm:pt modelId="{BC786CDF-CC3C-44DA-A289-0B02F4D68886}" type="sibTrans" cxnId="{2B3FED14-CD0B-4F0C-A702-02F7D5FEB330}">
      <dgm:prSet/>
      <dgm:spPr/>
      <dgm:t>
        <a:bodyPr/>
        <a:lstStyle/>
        <a:p>
          <a:endParaRPr lang="es-PE"/>
        </a:p>
      </dgm:t>
    </dgm:pt>
    <dgm:pt modelId="{A87C7358-3A2F-4EEC-ABBC-DAC03D341665}">
      <dgm:prSet custT="1"/>
      <dgm:spPr/>
      <dgm:t>
        <a:bodyPr/>
        <a:lstStyle/>
        <a:p>
          <a:pPr algn="just"/>
          <a:r>
            <a:rPr lang="es-MX" sz="1800" dirty="0" smtClean="0"/>
            <a:t>(ii) La concedente reconocerá el ingreso y reducirá el pasivo reconocido en el párrafo anterior, durante el período que dure el acuerdo de concesión del servicio.</a:t>
          </a:r>
          <a:endParaRPr lang="es-PE" sz="1800" dirty="0"/>
        </a:p>
      </dgm:t>
    </dgm:pt>
    <dgm:pt modelId="{F71522F0-6A39-49EC-BF3A-1D2FC651A8F4}" type="parTrans" cxnId="{648AEDEC-6216-4B7B-A0EE-50E1269139C5}">
      <dgm:prSet/>
      <dgm:spPr/>
      <dgm:t>
        <a:bodyPr/>
        <a:lstStyle/>
        <a:p>
          <a:endParaRPr lang="es-PE"/>
        </a:p>
      </dgm:t>
    </dgm:pt>
    <dgm:pt modelId="{3ECD7E52-A687-4AF9-BF03-56F2A1261E8B}" type="sibTrans" cxnId="{648AEDEC-6216-4B7B-A0EE-50E1269139C5}">
      <dgm:prSet/>
      <dgm:spPr/>
      <dgm:t>
        <a:bodyPr/>
        <a:lstStyle/>
        <a:p>
          <a:endParaRPr lang="es-PE"/>
        </a:p>
      </dgm:t>
    </dgm:pt>
    <dgm:pt modelId="{8F4BE873-F0A3-42A5-94ED-879B6E36AB53}" type="pres">
      <dgm:prSet presAssocID="{22AB1970-C0B1-4714-9502-FFAB6DF4C6DC}" presName="Name0" presStyleCnt="0">
        <dgm:presLayoutVars>
          <dgm:dir/>
          <dgm:animLvl val="lvl"/>
          <dgm:resizeHandles val="exact"/>
        </dgm:presLayoutVars>
      </dgm:prSet>
      <dgm:spPr/>
      <dgm:t>
        <a:bodyPr/>
        <a:lstStyle/>
        <a:p>
          <a:endParaRPr lang="es-PE"/>
        </a:p>
      </dgm:t>
    </dgm:pt>
    <dgm:pt modelId="{13FC396A-3FB8-4D9C-8561-36F1FE24D0D1}" type="pres">
      <dgm:prSet presAssocID="{3CA2B01F-5E94-4423-A380-782A789687CA}" presName="linNode" presStyleCnt="0"/>
      <dgm:spPr/>
    </dgm:pt>
    <dgm:pt modelId="{E360641B-4FC7-4DD0-8BBE-D15127FA04F3}" type="pres">
      <dgm:prSet presAssocID="{3CA2B01F-5E94-4423-A380-782A789687CA}" presName="parentText" presStyleLbl="node1" presStyleIdx="0" presStyleCnt="1">
        <dgm:presLayoutVars>
          <dgm:chMax val="1"/>
          <dgm:bulletEnabled val="1"/>
        </dgm:presLayoutVars>
      </dgm:prSet>
      <dgm:spPr/>
      <dgm:t>
        <a:bodyPr/>
        <a:lstStyle/>
        <a:p>
          <a:endParaRPr lang="es-PE"/>
        </a:p>
      </dgm:t>
    </dgm:pt>
    <dgm:pt modelId="{87CBE6B2-F36A-42F5-9BF1-321BF32C719E}" type="pres">
      <dgm:prSet presAssocID="{3CA2B01F-5E94-4423-A380-782A789687CA}" presName="descendantText" presStyleLbl="alignAccFollowNode1" presStyleIdx="0" presStyleCnt="1" custScaleY="114812">
        <dgm:presLayoutVars>
          <dgm:bulletEnabled val="1"/>
        </dgm:presLayoutVars>
      </dgm:prSet>
      <dgm:spPr/>
      <dgm:t>
        <a:bodyPr/>
        <a:lstStyle/>
        <a:p>
          <a:endParaRPr lang="es-PE"/>
        </a:p>
      </dgm:t>
    </dgm:pt>
  </dgm:ptLst>
  <dgm:cxnLst>
    <dgm:cxn modelId="{6D3438E0-F254-4297-B049-A1BCF74ACE90}" srcId="{22AB1970-C0B1-4714-9502-FFAB6DF4C6DC}" destId="{3CA2B01F-5E94-4423-A380-782A789687CA}" srcOrd="0" destOrd="0" parTransId="{B7F773B7-BA59-463A-849F-90F7374B2126}" sibTransId="{EF8E4BF4-CD8E-4286-8C08-C4773C87A72C}"/>
    <dgm:cxn modelId="{ACEC0881-CE47-4C34-A607-CC5AF2420C34}" type="presOf" srcId="{3CA2B01F-5E94-4423-A380-782A789687CA}" destId="{E360641B-4FC7-4DD0-8BBE-D15127FA04F3}" srcOrd="0" destOrd="0" presId="urn:microsoft.com/office/officeart/2005/8/layout/vList5"/>
    <dgm:cxn modelId="{648AEDEC-6216-4B7B-A0EE-50E1269139C5}" srcId="{3CA2B01F-5E94-4423-A380-782A789687CA}" destId="{A87C7358-3A2F-4EEC-ABBC-DAC03D341665}" srcOrd="3" destOrd="0" parTransId="{F71522F0-6A39-49EC-BF3A-1D2FC651A8F4}" sibTransId="{3ECD7E52-A687-4AF9-BF03-56F2A1261E8B}"/>
    <dgm:cxn modelId="{E4214F3F-24C2-4B53-9523-286077AE6EC5}" type="presOf" srcId="{C7F55559-0A14-46C9-A0C0-6009418488AC}" destId="{87CBE6B2-F36A-42F5-9BF1-321BF32C719E}" srcOrd="0" destOrd="2" presId="urn:microsoft.com/office/officeart/2005/8/layout/vList5"/>
    <dgm:cxn modelId="{365A8DA7-8B2F-4E28-9A87-3D646EE4A971}" srcId="{3CA2B01F-5E94-4423-A380-782A789687CA}" destId="{639BB3F9-D58C-4E32-8BA6-8BD52715C1D4}" srcOrd="1" destOrd="0" parTransId="{7CD442FB-67C9-4428-9F9B-ED8C9EAE571B}" sibTransId="{9F83446C-F9E7-4525-A013-80F686F4D189}"/>
    <dgm:cxn modelId="{55612444-F5C4-4860-A8C1-B3C09459AB19}" type="presOf" srcId="{22AB1970-C0B1-4714-9502-FFAB6DF4C6DC}" destId="{8F4BE873-F0A3-42A5-94ED-879B6E36AB53}" srcOrd="0" destOrd="0" presId="urn:microsoft.com/office/officeart/2005/8/layout/vList5"/>
    <dgm:cxn modelId="{D1516226-98C2-4D55-8124-DE3955A1C89D}" srcId="{3CA2B01F-5E94-4423-A380-782A789687CA}" destId="{263E3108-08AB-4004-9C87-D54DD0CB473D}" srcOrd="0" destOrd="0" parTransId="{623FD67E-8B14-49C5-8574-AEBA8B7C019B}" sibTransId="{4351DB5B-0B2B-4A3C-BA86-60813EEB7C30}"/>
    <dgm:cxn modelId="{98A84D1F-254A-4A64-8FCE-8821A325A97A}" type="presOf" srcId="{A87C7358-3A2F-4EEC-ABBC-DAC03D341665}" destId="{87CBE6B2-F36A-42F5-9BF1-321BF32C719E}" srcOrd="0" destOrd="3" presId="urn:microsoft.com/office/officeart/2005/8/layout/vList5"/>
    <dgm:cxn modelId="{4E626E5C-B0BA-4210-A29C-DD7DFCF458AE}" type="presOf" srcId="{263E3108-08AB-4004-9C87-D54DD0CB473D}" destId="{87CBE6B2-F36A-42F5-9BF1-321BF32C719E}" srcOrd="0" destOrd="0" presId="urn:microsoft.com/office/officeart/2005/8/layout/vList5"/>
    <dgm:cxn modelId="{2B3FED14-CD0B-4F0C-A702-02F7D5FEB330}" srcId="{3CA2B01F-5E94-4423-A380-782A789687CA}" destId="{C7F55559-0A14-46C9-A0C0-6009418488AC}" srcOrd="2" destOrd="0" parTransId="{4F50F220-ED73-41C3-B14C-614A14ABC7A3}" sibTransId="{BC786CDF-CC3C-44DA-A289-0B02F4D68886}"/>
    <dgm:cxn modelId="{21E3BB13-1E34-40A1-A3D1-5C18AD203C3C}" type="presOf" srcId="{639BB3F9-D58C-4E32-8BA6-8BD52715C1D4}" destId="{87CBE6B2-F36A-42F5-9BF1-321BF32C719E}" srcOrd="0" destOrd="1" presId="urn:microsoft.com/office/officeart/2005/8/layout/vList5"/>
    <dgm:cxn modelId="{DB0B87EE-B4D9-4390-8735-6647D6D52C2E}" type="presParOf" srcId="{8F4BE873-F0A3-42A5-94ED-879B6E36AB53}" destId="{13FC396A-3FB8-4D9C-8561-36F1FE24D0D1}" srcOrd="0" destOrd="0" presId="urn:microsoft.com/office/officeart/2005/8/layout/vList5"/>
    <dgm:cxn modelId="{0721C669-0694-4B5E-81AB-311975574386}" type="presParOf" srcId="{13FC396A-3FB8-4D9C-8561-36F1FE24D0D1}" destId="{E360641B-4FC7-4DD0-8BBE-D15127FA04F3}" srcOrd="0" destOrd="0" presId="urn:microsoft.com/office/officeart/2005/8/layout/vList5"/>
    <dgm:cxn modelId="{54212662-E2F3-4726-96A5-ECF6451B2B3C}" type="presParOf" srcId="{13FC396A-3FB8-4D9C-8561-36F1FE24D0D1}" destId="{87CBE6B2-F36A-42F5-9BF1-321BF32C719E}" srcOrd="1"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begPts" val="midR"/>
                        <dgm:param type="endPts" val="midL"/>
                        <dgm:param type="endSty" val="noArr"/>
                      </dgm:alg>
                    </dgm:if>
                    <dgm:else name="Name14">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diagrams.loki3.com/BracketList+Icon">
  <dgm:title val="Lista de llaves verticales"/>
  <dgm:desc val="Se usa para mostrar bloques de información agrupados. Funciona bien con gran cantidad de texto de nivel 2."/>
  <dgm:catLst>
    <dgm:cat type="list" pri="4110"/>
    <dgm:cat type="officeonline" pri="3000"/>
  </dgm:catLst>
  <dgm:sampData>
    <dgm:dataModel>
      <dgm:ptLst>
        <dgm:pt modelId="0" type="doc"/>
        <dgm:pt modelId="1">
          <dgm:prSet phldr="1"/>
        </dgm:pt>
        <dgm:pt modelId="11">
          <dgm:prSet phldr="1"/>
        </dgm:pt>
        <dgm:pt modelId="2">
          <dgm:prSet phldr="1"/>
        </dgm:pt>
        <dgm:pt modelId="21">
          <dgm:prSet phldr="1"/>
        </dgm:pt>
      </dgm:ptLst>
      <dgm:cxnLst>
        <dgm:cxn modelId="3" srcId="0" destId="1" srcOrd="0" destOrd="0"/>
        <dgm:cxn modelId="4" srcId="1" destId="11" srcOrd="0" destOrd="0"/>
        <dgm:cxn modelId="5" srcId="0" destId="2" srcOrd="0" destOrd="0"/>
        <dgm:cxn modelId="6" srcId="2" destId="21" srcOrd="0" destOrd="0"/>
      </dgm:cxnLst>
      <dgm:bg/>
      <dgm:whole/>
    </dgm:dataModel>
  </dgm:sampData>
  <dgm:styleData useDef="1">
    <dgm:dataModel>
      <dgm:ptLst/>
      <dgm:bg/>
      <dgm:whole/>
    </dgm:dataModel>
  </dgm:styleData>
  <dgm:clrData useDef="1">
    <dgm:dataModel>
      <dgm:pt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V" refType="primFontSz" refFor="des" refForName="parTx" fact="0.1"/>
      <dgm:constr type="primFontSz" for="des" forName="parTx" val="65"/>
      <dgm:constr type="primFontSz" for="des" forName="desTx" refType="primFontSz" refFor="des" refForName="parTx"/>
      <dgm:constr type="h" for="des" forName="parTx" refType="primFontSz" refFor="des" refForName="parTx" fact="0.55"/>
      <dgm:constr type="h" for="des" forName="bracket" refType="primFontSz" refFor="des" refForName="parTx" fact="0.55"/>
      <dgm:constr type="h" for="des" forName="desTx" refType="primFontSz" refFor="des" refForName="parTx" fact="0.55"/>
    </dgm:constrLst>
    <dgm:ruleLst>
      <dgm:rule type="primFontSz" for="des" forName="parTx" val="5" fact="NaN" max="NaN"/>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Tx" refType="w" fact="0.25"/>
          <dgm:constr type="w" for="ch" forName="bracket" refType="w" fact="0.05"/>
          <dgm:constr type="w" for="ch" forName="spH" refType="w" fact="0.02"/>
          <dgm:constr type="w" for="ch" forName="desTx" refType="w" fact="0.68"/>
          <dgm:constr type="h" for="ch" forName="bracket" refType="h" refFor="ch" refForName="desTx" op="gte"/>
          <dgm:constr type="h" for="ch" forName="bracket" refType="h" refFor="ch" refForName="parTx" op="gte"/>
          <dgm:constr type="h" for="ch" forName="desTx" refType="h" refFor="ch" refForName="parTx" op="gte"/>
        </dgm:constrLst>
        <dgm:ruleLst/>
        <dgm:layoutNode name="parTx" styleLbl="revTx">
          <dgm:varLst>
            <dgm:chMax val="1"/>
            <dgm:bulletEnabled val="1"/>
          </dgm:varLst>
          <dgm:choose name="Name8">
            <dgm:if name="Name9" func="var" arg="dir" op="equ" val="norm">
              <dgm:alg type="tx">
                <dgm:param type="parTxLTRAlign" val="r"/>
              </dgm:alg>
            </dgm:if>
            <dgm:else name="Name10">
              <dgm:alg type="tx">
                <dgm:param type="parTxLTRAlign" val="l"/>
              </dgm:alg>
            </dgm:else>
          </dgm:choose>
          <dgm:shape xmlns:r="http://schemas.openxmlformats.org/officeDocument/2006/relationships" type="rect" r:blip="">
            <dgm:adjLst/>
          </dgm:shape>
          <dgm:presOf axis="self" ptType="node"/>
          <dgm:constrLst>
            <dgm:constr type="tMarg" refType="primFontSz" fact="0.2"/>
            <dgm:constr type="bMarg" refType="primFontSz" fact="0.2"/>
          </dgm:constrLst>
          <dgm:ruleLst>
            <dgm:rule type="h" val="INF" fact="NaN" max="NaN"/>
          </dgm:ruleLst>
        </dgm:layoutNode>
        <dgm:layoutNode name="bracket" styleLbl="parChTrans1D1">
          <dgm:alg type="sp"/>
          <dgm:choose name="Name11">
            <dgm:if name="Name12" func="var" arg="dir" op="equ" val="norm">
              <dgm:shape xmlns:r="http://schemas.openxmlformats.org/officeDocument/2006/relationships" type="leftBrace" r:blip="">
                <dgm:adjLst>
                  <dgm:adj idx="1" val="0.35"/>
                </dgm:adjLst>
              </dgm:shape>
            </dgm:if>
            <dgm:else name="Name13">
              <dgm:shape xmlns:r="http://schemas.openxmlformats.org/officeDocument/2006/relationships" rot="180" type="leftBrace" r:blip="">
                <dgm:adjLst>
                  <dgm:adj idx="1" val="0.35"/>
                </dgm:adjLst>
              </dgm:shape>
            </dgm:else>
          </dgm:choose>
          <dgm:presOf/>
        </dgm:layoutNode>
        <dgm:layoutNode name="spH">
          <dgm:alg type="sp"/>
        </dgm:layoutNode>
        <dgm:choose name="Name14">
          <dgm:if name="Name15" axis="ch" ptType="node" func="cnt" op="gte" val="1">
            <dgm:layoutNode name="desTx" styleLbl="node1">
              <dgm:varLst>
                <dgm:bulletEnabled val="1"/>
              </dgm:varLst>
              <dgm:alg type="tx">
                <dgm:param type="stBulletLvl" val="1"/>
                <dgm:param type="txAnchorVertCh" val="mid"/>
              </dgm:alg>
              <dgm:shape xmlns:r="http://schemas.openxmlformats.org/officeDocument/2006/relationships" type="rect" r:blip="">
                <dgm:adjLst/>
              </dgm:shape>
              <dgm:presOf axis="des" ptType="node"/>
              <dgm:constrLst>
                <dgm:constr type="secFontSz" refType="primFontSz"/>
                <dgm:constr type="tMarg" refType="primFontSz" fact="0.3"/>
                <dgm:constr type="bMarg" refType="primFontSz" fact="0.3"/>
                <dgm:constr type="lMarg" refType="primFontSz" fact="0.3"/>
                <dgm:constr type="rMarg" refType="primFontSz" fact="0.3"/>
              </dgm:constrLst>
              <dgm:ruleLst>
                <dgm:rule type="h" val="INF" fact="NaN" max="NaN"/>
              </dgm:ruleLst>
            </dgm:layoutNode>
          </dgm:if>
          <dgm:else name="Name16"/>
        </dgm:choose>
      </dgm:layoutNode>
      <dgm:forEach name="Name17" axis="followSib" ptType="sibTrans" cnt="1">
        <dgm:layoutNode name="spV">
          <dgm:alg type="sp"/>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arrow1">
  <dgm:title val=""/>
  <dgm:desc val=""/>
  <dgm:catLst>
    <dgm:cat type="relationship" pri="7000"/>
    <dgm:cat type="process" pri="32000"/>
  </dgm:catLst>
  <dgm:sampData>
    <dgm:dataModel>
      <dgm:ptLst>
        <dgm:pt modelId="0" type="doc"/>
        <dgm:pt modelId="1">
          <dgm:prSet phldr="1"/>
        </dgm:pt>
        <dgm:pt modelId="2">
          <dgm:prSet phldr="1"/>
        </dgm:pt>
      </dgm:ptLst>
      <dgm:cxnLst>
        <dgm:cxn modelId="4" srcId="0" destId="1" srcOrd="0" destOrd="0"/>
        <dgm:cxn modelId="5" srcId="0" destId="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ycle">
    <dgm:varLst>
      <dgm:dir/>
      <dgm:resizeHandles val="exact"/>
    </dgm:varLst>
    <dgm:choose name="Name0">
      <dgm:if name="Name1" axis="ch" ptType="node" func="cnt" op="equ" val="2">
        <dgm:choose name="Name2">
          <dgm:if name="Name3" func="var" arg="dir" op="equ" val="norm">
            <dgm:alg type="cycle">
              <dgm:param type="rotPath" val="alongPath"/>
              <dgm:param type="stAng" val="270"/>
            </dgm:alg>
          </dgm:if>
          <dgm:else name="Name4">
            <dgm:alg type="cycle">
              <dgm:param type="rotPath" val="alongPath"/>
              <dgm:param type="stAng" val="90"/>
              <dgm:param type="spanAng" val="-360"/>
            </dgm:alg>
          </dgm:else>
        </dgm:choose>
      </dgm:if>
      <dgm:else name="Name5">
        <dgm:choose name="Name6">
          <dgm:if name="Name7" func="var" arg="dir" op="equ" val="norm">
            <dgm:alg type="cycle">
              <dgm:param type="rotPath" val="alongPath"/>
            </dgm:alg>
          </dgm:if>
          <dgm:else name="Name8">
            <dgm:alg type="cycle">
              <dgm:param type="rotPath" val="alongPath"/>
              <dgm:param type="spanAng" val="-360"/>
            </dgm:alg>
          </dgm:else>
        </dgm:choose>
      </dgm:else>
    </dgm:choose>
    <dgm:shape xmlns:r="http://schemas.openxmlformats.org/officeDocument/2006/relationships" r:blip="">
      <dgm:adjLst/>
    </dgm:shape>
    <dgm:presOf/>
    <dgm:choose name="Name9">
      <dgm:if name="Name10" axis="ch" ptType="node" func="cnt" op="equ" val="2">
        <dgm:constrLst>
          <dgm:constr type="primFontSz" for="ch" ptType="node" op="equ" val="65"/>
          <dgm:constr type="w" for="ch" ptType="node" refType="w"/>
          <dgm:constr type="h" for="ch" ptType="node" refType="w" refFor="ch" refPtType="node"/>
          <dgm:constr type="sibSp" refType="w" refFor="ch" refPtType="node" fact="0.1"/>
          <dgm:constr type="diam" refType="w" refFor="ch" refPtType="node" fact="1.1"/>
        </dgm:constrLst>
      </dgm:if>
      <dgm:if name="Name11" axis="ch" ptType="node" func="cnt" op="equ" val="5">
        <dgm:constrLst>
          <dgm:constr type="primFontSz" for="ch" ptType="node" op="equ" val="65"/>
          <dgm:constr type="w" for="ch" ptType="node" refType="w"/>
          <dgm:constr type="h" for="ch" ptType="node" refType="w" refFor="ch" refPtType="node"/>
          <dgm:constr type="sibSp" refType="w" refFor="ch" refPtType="node" fact="-0.24"/>
        </dgm:constrLst>
      </dgm:if>
      <dgm:if name="Name12" axis="ch" ptType="node" func="cnt" op="equ" val="6">
        <dgm:constrLst>
          <dgm:constr type="primFontSz" for="ch" ptType="node" op="equ" val="65"/>
          <dgm:constr type="w" for="ch" ptType="node" refType="w"/>
          <dgm:constr type="h" for="ch" ptType="node" refType="w" refFor="ch" refPtType="node"/>
          <dgm:constr type="sibSp" refType="w" refFor="ch" refPtType="node" fact="-0.2"/>
        </dgm:constrLst>
      </dgm:if>
      <dgm:if name="Name13" axis="ch" ptType="node" func="cnt" op="equ" val="8">
        <dgm:constrLst>
          <dgm:constr type="primFontSz" for="ch" ptType="node" op="equ" val="65"/>
          <dgm:constr type="w" for="ch" ptType="node" refType="w"/>
          <dgm:constr type="h" for="ch" ptType="node" refType="w" refFor="ch" refPtType="node"/>
          <dgm:constr type="sibSp" refType="w" refFor="ch" refPtType="node" fact="-0.15"/>
        </dgm:constrLst>
      </dgm:if>
      <dgm:if name="Name14" axis="ch" ptType="node" func="cnt" op="equ" val="10">
        <dgm:constrLst>
          <dgm:constr type="primFontSz" for="ch" ptType="node" op="lte" val="65"/>
          <dgm:constr type="w" for="ch" ptType="node" refType="w"/>
          <dgm:constr type="h" for="ch" ptType="node" refType="w" refFor="ch" refPtType="node"/>
          <dgm:constr type="sibSp" refType="w" refFor="ch" refPtType="node" fact="-0.24"/>
        </dgm:constrLst>
      </dgm:if>
      <dgm:else name="Name15">
        <dgm:constrLst>
          <dgm:constr type="primFontSz" for="ch" ptType="node" op="equ" val="65"/>
          <dgm:constr type="w" for="ch" ptType="node" refType="w"/>
          <dgm:constr type="h" for="ch" ptType="node" refType="w" refFor="ch" refPtType="node"/>
          <dgm:constr type="sibSp" refType="w" refFor="ch" refPtType="node" fact="-0.35"/>
        </dgm:constrLst>
      </dgm:else>
    </dgm:choose>
    <dgm:ruleLst/>
    <dgm:forEach name="Name16" axis="ch" ptType="node">
      <dgm:layoutNode name="arrow">
        <dgm:varLst>
          <dgm:bulletEnabled val="1"/>
        </dgm:varLst>
        <dgm:alg type="tx"/>
        <dgm:shape xmlns:r="http://schemas.openxmlformats.org/officeDocument/2006/relationships" type="upArrow" r:blip="">
          <dgm:adjLst>
            <dgm:adj idx="2" val="0.35"/>
          </dgm:adjLst>
        </dgm:shape>
        <dgm:presOf axis="desOrSelf" ptType="node"/>
        <dgm:constrLst/>
        <dgm:ruleLst>
          <dgm:rule type="primFontSz" val="5" fact="NaN" max="NaN"/>
        </dgm:ruleLst>
      </dgm:layoutNode>
    </dgm:forEach>
  </dgm:layoutNode>
</dgm:layoutDef>
</file>

<file path=ppt/diagrams/layout4.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3d6">
  <dgm:title val=""/>
  <dgm:desc val=""/>
  <dgm:catLst>
    <dgm:cat type="3D" pri="11600"/>
  </dgm:catLst>
  <dgm:scene3d>
    <a:camera prst="perspectiveRelaxedModerately" zoom="92000"/>
    <a:lightRig rig="balanced" dir="t">
      <a:rot lat="0" lon="0" rev="12700000"/>
    </a:lightRig>
  </dgm:scene3d>
  <dgm:styleLbl name="node0">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lnNode1">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vennNode1">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tx1"/>
      </a:fontRef>
    </dgm:style>
  </dgm:styleLbl>
  <dgm:styleLbl name="alignNode1">
    <dgm:scene3d>
      <a:camera prst="orthographicFront"/>
      <a:lightRig rig="threePt" dir="t"/>
    </dgm:scene3d>
    <dgm:sp3d prstMaterial="plastic">
      <a:bevelT w="50800" h="50800"/>
      <a:bevelB w="50800" h="50800"/>
    </dgm:sp3d>
    <dgm:txPr/>
    <dgm:style>
      <a:lnRef idx="1">
        <a:scrgbClr r="0" g="0" b="0"/>
      </a:lnRef>
      <a:fillRef idx="1">
        <a:scrgbClr r="0" g="0" b="0"/>
      </a:fillRef>
      <a:effectRef idx="2">
        <a:scrgbClr r="0" g="0" b="0"/>
      </a:effectRef>
      <a:fontRef idx="minor">
        <a:schemeClr val="lt1"/>
      </a:fontRef>
    </dgm:style>
  </dgm:styleLbl>
  <dgm:styleLbl name="node1">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node3">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node4">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fgImgPlace1">
    <dgm:scene3d>
      <a:camera prst="orthographicFront"/>
      <a:lightRig rig="threePt" dir="t"/>
    </dgm:scene3d>
    <dgm:sp3d z="50080" prstMaterial="plastic">
      <a:bevelT w="50800" h="50800"/>
      <a:bevelB w="50800" h="50800"/>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z="-54000" prstMaterial="plastic">
      <a:bevelT w="50800" h="50800"/>
      <a:bevelB w="50800" h="50800"/>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z="-25400" prstMaterial="plastic">
      <a:bevelT w="25400" h="25400"/>
      <a:bevelB w="25400" h="25400"/>
    </dgm:sp3d>
    <dgm:txPr/>
    <dgm:style>
      <a:lnRef idx="1">
        <a:scrgbClr r="0" g="0" b="0"/>
      </a:lnRef>
      <a:fillRef idx="1">
        <a:scrgbClr r="0" g="0" b="0"/>
      </a:fillRef>
      <a:effectRef idx="2">
        <a:scrgbClr r="0" g="0" b="0"/>
      </a:effectRef>
      <a:fontRef idx="minor">
        <a:schemeClr val="lt1"/>
      </a:fontRef>
    </dgm:style>
  </dgm:styleLbl>
  <dgm:styleLbl name="fgSibTrans2D1">
    <dgm:scene3d>
      <a:camera prst="orthographicFront"/>
      <a:lightRig rig="threePt" dir="t"/>
    </dgm:scene3d>
    <dgm:sp3d z="50080" prstMaterial="plastic">
      <a:bevelT w="25400" h="25400"/>
      <a:bevelB w="25400" h="25400"/>
    </dgm:sp3d>
    <dgm:txPr/>
    <dgm:style>
      <a:lnRef idx="1">
        <a:scrgbClr r="0" g="0" b="0"/>
      </a:lnRef>
      <a:fillRef idx="1">
        <a:scrgbClr r="0" g="0" b="0"/>
      </a:fillRef>
      <a:effectRef idx="2">
        <a:scrgbClr r="0" g="0" b="0"/>
      </a:effectRef>
      <a:fontRef idx="minor">
        <a:schemeClr val="lt1"/>
      </a:fontRef>
    </dgm:style>
  </dgm:styleLbl>
  <dgm:styleLbl name="bgSibTrans2D1">
    <dgm:scene3d>
      <a:camera prst="orthographicFront"/>
      <a:lightRig rig="threePt" dir="t"/>
    </dgm:scene3d>
    <dgm:sp3d z="-54080" prstMaterial="plastic">
      <a:bevelT w="25400" h="25400"/>
      <a:bevelB w="25400" h="25400"/>
    </dgm:sp3d>
    <dgm:txPr/>
    <dgm:style>
      <a:lnRef idx="1">
        <a:scrgbClr r="0" g="0" b="0"/>
      </a:lnRef>
      <a:fillRef idx="1">
        <a:scrgbClr r="0" g="0" b="0"/>
      </a:fillRef>
      <a:effectRef idx="2">
        <a:scrgbClr r="0" g="0" b="0"/>
      </a:effectRef>
      <a:fontRef idx="minor">
        <a:schemeClr val="lt1"/>
      </a:fontRef>
    </dgm:style>
  </dgm:styleLbl>
  <dgm:styleLbl name="sibTrans1D1">
    <dgm:scene3d>
      <a:camera prst="orthographicFront"/>
      <a:lightRig rig="threePt" dir="t"/>
    </dgm:scene3d>
    <dgm:sp3d z="-25400" prstMaterial="plastic"/>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75000" prstMaterial="plastic"/>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asst1">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asst2">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asst3">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parChTrans2D1">
    <dgm:scene3d>
      <a:camera prst="orthographicFront"/>
      <a:lightRig rig="threePt" dir="t"/>
    </dgm:scene3d>
    <dgm:sp3d z="-25400" prstMaterial="plastic">
      <a:bevelT w="25400" h="25400"/>
      <a:bevelB w="25400" h="25400"/>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dgm:scene3d>
    <dgm:sp3d z="-25400" prstMaterial="plastic">
      <a:bevelT w="25400" h="25400"/>
      <a:bevelB w="25400" h="25400"/>
    </dgm:sp3d>
    <dgm:txPr/>
    <dgm:style>
      <a:lnRef idx="0">
        <a:scrgbClr r="0" g="0" b="0"/>
      </a:lnRef>
      <a:fillRef idx="1">
        <a:scrgbClr r="0" g="0" b="0"/>
      </a:fillRef>
      <a:effectRef idx="2">
        <a:scrgbClr r="0" g="0" b="0"/>
      </a:effectRef>
      <a:fontRef idx="minor">
        <a:schemeClr val="lt1"/>
      </a:fontRef>
    </dgm:style>
  </dgm:styleLbl>
  <dgm:styleLbl name="parChTrans2D3">
    <dgm:scene3d>
      <a:camera prst="orthographicFront"/>
      <a:lightRig rig="threePt" dir="t"/>
    </dgm:scene3d>
    <dgm:sp3d z="-25400" prstMaterial="plastic">
      <a:bevelT w="25400" h="25400"/>
      <a:bevelB w="25400" h="25400"/>
    </dgm:sp3d>
    <dgm:txPr/>
    <dgm:style>
      <a:lnRef idx="0">
        <a:scrgbClr r="0" g="0" b="0"/>
      </a:lnRef>
      <a:fillRef idx="1">
        <a:scrgbClr r="0" g="0" b="0"/>
      </a:fillRef>
      <a:effectRef idx="2">
        <a:scrgbClr r="0" g="0" b="0"/>
      </a:effectRef>
      <a:fontRef idx="minor">
        <a:schemeClr val="lt1"/>
      </a:fontRef>
    </dgm:style>
  </dgm:styleLbl>
  <dgm:styleLbl name="parChTrans2D4">
    <dgm:scene3d>
      <a:camera prst="orthographicFront"/>
      <a:lightRig rig="threePt" dir="t"/>
    </dgm:scene3d>
    <dgm:sp3d z="-25400" prstMaterial="plastic">
      <a:bevelT w="25400" h="25400"/>
      <a:bevelB w="25400" h="25400"/>
    </dgm:sp3d>
    <dgm:txPr/>
    <dgm:style>
      <a:lnRef idx="0">
        <a:scrgbClr r="0" g="0" b="0"/>
      </a:lnRef>
      <a:fillRef idx="1">
        <a:scrgbClr r="0" g="0" b="0"/>
      </a:fillRef>
      <a:effectRef idx="2">
        <a:scrgbClr r="0" g="0" b="0"/>
      </a:effectRef>
      <a:fontRef idx="minor">
        <a:schemeClr val="lt1"/>
      </a:fontRef>
    </dgm:style>
  </dgm:styleLbl>
  <dgm:styleLbl name="parChTrans1D1">
    <dgm:scene3d>
      <a:camera prst="orthographicFront"/>
      <a:lightRig rig="threePt" dir="t"/>
    </dgm:scene3d>
    <dgm:sp3d z="-25400" prstMaterial="plastic"/>
    <dgm:txPr/>
    <dgm:style>
      <a:lnRef idx="2">
        <a:scrgbClr r="0" g="0" b="0"/>
      </a:lnRef>
      <a:fillRef idx="0">
        <a:scrgbClr r="0" g="0" b="0"/>
      </a:fillRef>
      <a:effectRef idx="0">
        <a:scrgbClr r="0" g="0" b="0"/>
      </a:effectRef>
      <a:fontRef idx="minor">
        <a:schemeClr val="tx1"/>
      </a:fontRef>
    </dgm:style>
  </dgm:styleLbl>
  <dgm:styleLbl name="parChTrans1D2">
    <dgm:scene3d>
      <a:camera prst="orthographicFront"/>
      <a:lightRig rig="threePt" dir="t"/>
    </dgm:scene3d>
    <dgm:sp3d z="-25400" prstMaterial="plastic"/>
    <dgm:txPr/>
    <dgm:style>
      <a:lnRef idx="2">
        <a:scrgbClr r="0" g="0" b="0"/>
      </a:lnRef>
      <a:fillRef idx="0">
        <a:scrgbClr r="0" g="0" b="0"/>
      </a:fillRef>
      <a:effectRef idx="0">
        <a:scrgbClr r="0" g="0" b="0"/>
      </a:effectRef>
      <a:fontRef idx="minor">
        <a:schemeClr val="tx1"/>
      </a:fontRef>
    </dgm:style>
  </dgm:styleLbl>
  <dgm:styleLbl name="parChTrans1D3">
    <dgm:scene3d>
      <a:camera prst="orthographicFront"/>
      <a:lightRig rig="threePt" dir="t"/>
    </dgm:scene3d>
    <dgm:sp3d z="-25400" prstMaterial="plastic"/>
    <dgm:txPr/>
    <dgm:style>
      <a:lnRef idx="2">
        <a:scrgbClr r="0" g="0" b="0"/>
      </a:lnRef>
      <a:fillRef idx="0">
        <a:scrgbClr r="0" g="0" b="0"/>
      </a:fillRef>
      <a:effectRef idx="0">
        <a:scrgbClr r="0" g="0" b="0"/>
      </a:effectRef>
      <a:fontRef idx="minor">
        <a:schemeClr val="tx1"/>
      </a:fontRef>
    </dgm:style>
  </dgm:styleLbl>
  <dgm:styleLbl name="parChTrans1D4">
    <dgm:scene3d>
      <a:camera prst="orthographicFront"/>
      <a:lightRig rig="threePt" dir="t"/>
    </dgm:scene3d>
    <dgm:sp3d z="-25400" prstMaterial="plastic"/>
    <dgm:txPr/>
    <dgm:style>
      <a:lnRef idx="2">
        <a:scrgbClr r="0" g="0" b="0"/>
      </a:lnRef>
      <a:fillRef idx="0">
        <a:scrgbClr r="0" g="0" b="0"/>
      </a:fillRef>
      <a:effectRef idx="0">
        <a:scrgbClr r="0" g="0" b="0"/>
      </a:effectRef>
      <a:fontRef idx="minor">
        <a:schemeClr val="tx1"/>
      </a:fontRef>
    </dgm:style>
  </dgm:styleLbl>
  <dgm:styleLbl name="fgAcc1">
    <dgm:scene3d>
      <a:camera prst="orthographicFront"/>
      <a:lightRig rig="threePt" dir="t"/>
    </dgm:scene3d>
    <dgm:sp3d z="50080" prstMaterial="plastic">
      <a:bevelT w="25400" h="25400"/>
      <a:bevelB w="25400" h="25400"/>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z="-152400" prstMaterial="plastic">
      <a:bevelT w="25400" h="25400"/>
      <a:bevelB w="25400" h="25400"/>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prstMaterial="plastic">
      <a:bevelT w="25400" h="25400"/>
      <a:bevelB w="25400" h="25400"/>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prstMaterial="plastic">
      <a:bevelT w="50800" h="50800"/>
      <a:bevelB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threePt" dir="t"/>
    </dgm:scene3d>
    <dgm:sp3d z="-152400" prstMaterial="plastic">
      <a:bevelT w="25400" h="25400"/>
      <a:bevelB w="25400" h="25400"/>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z="152400" prstMaterial="plastic">
      <a:bevelT w="25400" h="25400"/>
      <a:bevelB w="25400" h="25400"/>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prstMaterial="plastic">
      <a:bevelT w="25400" h="25400"/>
      <a:bevelB w="25400" h="25400"/>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dgm:scene3d>
    <dgm:sp3d z="-152400" prstMaterial="plastic">
      <a:bevelT w="25400" h="25400"/>
      <a:bevelB w="25400" h="254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threePt" dir="t"/>
    </dgm:scene3d>
    <dgm:sp3d z="50080" prstMaterial="plastic">
      <a:bevelT w="25400" h="25400"/>
      <a:bevelB w="25400" h="25400"/>
    </dgm:sp3d>
    <dgm:txPr/>
    <dgm:style>
      <a:lnRef idx="0">
        <a:scrgbClr r="0" g="0" b="0"/>
      </a:lnRef>
      <a:fillRef idx="1">
        <a:scrgbClr r="0" g="0" b="0"/>
      </a:fillRef>
      <a:effectRef idx="2">
        <a:scrgbClr r="0" g="0" b="0"/>
      </a:effectRef>
      <a:fontRef idx="minor"/>
    </dgm:style>
  </dgm:styleLbl>
  <dgm:styleLbl name="alignAccFollowNode1">
    <dgm:scene3d>
      <a:camera prst="orthographicFront"/>
      <a:lightRig rig="threePt" dir="t"/>
    </dgm:scene3d>
    <dgm:sp3d prstMaterial="plastic">
      <a:bevelT w="25400" h="25400"/>
      <a:bevelB w="25400" h="25400"/>
    </dgm:sp3d>
    <dgm:txPr/>
    <dgm:style>
      <a:lnRef idx="0">
        <a:scrgbClr r="0" g="0" b="0"/>
      </a:lnRef>
      <a:fillRef idx="1">
        <a:scrgbClr r="0" g="0" b="0"/>
      </a:fillRef>
      <a:effectRef idx="2">
        <a:scrgbClr r="0" g="0" b="0"/>
      </a:effectRef>
      <a:fontRef idx="minor"/>
    </dgm:style>
  </dgm:styleLbl>
  <dgm:styleLbl name="bgAccFollowNode1">
    <dgm:scene3d>
      <a:camera prst="orthographicFront"/>
      <a:lightRig rig="threePt" dir="t"/>
    </dgm:scene3d>
    <dgm:sp3d z="-152400" prstMaterial="plastic">
      <a:bevelT w="25400" h="25400"/>
      <a:bevelB w="25400" h="25400"/>
    </dgm:sp3d>
    <dgm:txPr/>
    <dgm:style>
      <a:lnRef idx="0">
        <a:scrgbClr r="0" g="0" b="0"/>
      </a:lnRef>
      <a:fillRef idx="1">
        <a:scrgbClr r="0" g="0" b="0"/>
      </a:fillRef>
      <a:effectRef idx="2">
        <a:scrgbClr r="0" g="0" b="0"/>
      </a:effectRef>
      <a:fontRef idx="minor"/>
    </dgm:style>
  </dgm:styleLbl>
  <dgm:styleLbl name="fgAcc0">
    <dgm:scene3d>
      <a:camera prst="orthographicFront"/>
      <a:lightRig rig="threePt" dir="t"/>
    </dgm:scene3d>
    <dgm:sp3d z="50080" prstMaterial="plastic">
      <a:bevelT w="25400" h="25400"/>
      <a:bevelB w="25400" h="25400"/>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z="50080" prstMaterial="plastic">
      <a:bevelT w="25400" h="25400"/>
      <a:bevelB w="25400" h="25400"/>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z="50080" prstMaterial="plastic">
      <a:bevelT w="25400" h="25400"/>
      <a:bevelB w="25400" h="25400"/>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z="50080" prstMaterial="plastic">
      <a:bevelT w="25400" h="25400"/>
      <a:bevelB w="25400" h="25400"/>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z="-152400" prstMaterial="plastic">
      <a:bevelT w="25400" h="25400"/>
      <a:bevelB w="25400" h="25400"/>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z="-10400" extrusionH="12700" prstMaterial="plastic"/>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z="50080" prstMaterial="plastic">
      <a:bevelT w="50800" h="50800"/>
      <a:bevelB w="50800" h="50800"/>
    </dgm:sp3d>
    <dgm:txPr/>
    <dgm:style>
      <a:lnRef idx="0">
        <a:scrgbClr r="0" g="0" b="0"/>
      </a:lnRef>
      <a:fillRef idx="1">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1">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PE"/>
          </a:p>
        </p:txBody>
      </p:sp>
      <p:sp>
        <p:nvSpPr>
          <p:cNvPr id="3" name="Marcador de fech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54A70A1-5999-4DC8-B57D-E6E1E21F41A9}" type="datetimeFigureOut">
              <a:rPr lang="es-PE" smtClean="0"/>
              <a:t>06/07/2015</a:t>
            </a:fld>
            <a:endParaRPr lang="es-PE"/>
          </a:p>
        </p:txBody>
      </p:sp>
      <p:sp>
        <p:nvSpPr>
          <p:cNvPr id="4" name="Marcador de imagen d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s-PE"/>
          </a:p>
        </p:txBody>
      </p:sp>
      <p:sp>
        <p:nvSpPr>
          <p:cNvPr id="5" name="Marcador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PE"/>
          </a:p>
        </p:txBody>
      </p:sp>
      <p:sp>
        <p:nvSpPr>
          <p:cNvPr id="6" name="Marcador de pie de pá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s-PE"/>
          </a:p>
        </p:txBody>
      </p:sp>
      <p:sp>
        <p:nvSpPr>
          <p:cNvPr id="7" name="Marcador de número de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F85EBFF-5E49-42C7-A1F3-C9ACD6B43966}" type="slidenum">
              <a:rPr lang="es-PE" smtClean="0"/>
              <a:t>‹Nº›</a:t>
            </a:fld>
            <a:endParaRPr lang="es-PE"/>
          </a:p>
        </p:txBody>
      </p:sp>
    </p:spTree>
    <p:extLst>
      <p:ext uri="{BB962C8B-B14F-4D97-AF65-F5344CB8AC3E}">
        <p14:creationId xmlns:p14="http://schemas.microsoft.com/office/powerpoint/2010/main" val="365802202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PE"/>
          </a:p>
        </p:txBody>
      </p:sp>
      <p:sp>
        <p:nvSpPr>
          <p:cNvPr id="4" name="Marcador de número de diapositiva 3"/>
          <p:cNvSpPr>
            <a:spLocks noGrp="1"/>
          </p:cNvSpPr>
          <p:nvPr>
            <p:ph type="sldNum" sz="quarter" idx="10"/>
          </p:nvPr>
        </p:nvSpPr>
        <p:spPr/>
        <p:txBody>
          <a:bodyPr/>
          <a:lstStyle/>
          <a:p>
            <a:fld id="{AF85EBFF-5E49-42C7-A1F3-C9ACD6B43966}" type="slidenum">
              <a:rPr lang="es-PE" smtClean="0"/>
              <a:t>17</a:t>
            </a:fld>
            <a:endParaRPr lang="es-PE"/>
          </a:p>
        </p:txBody>
      </p:sp>
    </p:spTree>
    <p:extLst>
      <p:ext uri="{BB962C8B-B14F-4D97-AF65-F5344CB8AC3E}">
        <p14:creationId xmlns:p14="http://schemas.microsoft.com/office/powerpoint/2010/main" val="253811721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PE"/>
          </a:p>
        </p:txBody>
      </p:sp>
      <p:sp>
        <p:nvSpPr>
          <p:cNvPr id="4" name="Marcador de número de diapositiva 3"/>
          <p:cNvSpPr>
            <a:spLocks noGrp="1"/>
          </p:cNvSpPr>
          <p:nvPr>
            <p:ph type="sldNum" sz="quarter" idx="10"/>
          </p:nvPr>
        </p:nvSpPr>
        <p:spPr/>
        <p:txBody>
          <a:bodyPr/>
          <a:lstStyle/>
          <a:p>
            <a:fld id="{AF85EBFF-5E49-42C7-A1F3-C9ACD6B43966}" type="slidenum">
              <a:rPr lang="es-PE" smtClean="0"/>
              <a:t>18</a:t>
            </a:fld>
            <a:endParaRPr lang="es-PE"/>
          </a:p>
        </p:txBody>
      </p:sp>
    </p:spTree>
    <p:extLst>
      <p:ext uri="{BB962C8B-B14F-4D97-AF65-F5344CB8AC3E}">
        <p14:creationId xmlns:p14="http://schemas.microsoft.com/office/powerpoint/2010/main" val="350139471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1524000" y="1122363"/>
            <a:ext cx="9144000" cy="2387600"/>
          </a:xfrm>
        </p:spPr>
        <p:txBody>
          <a:bodyPr anchor="b"/>
          <a:lstStyle>
            <a:lvl1pPr algn="ctr">
              <a:defRPr sz="6000"/>
            </a:lvl1pPr>
          </a:lstStyle>
          <a:p>
            <a:r>
              <a:rPr lang="es-ES" smtClean="0"/>
              <a:t>Haga clic para modificar el estilo de título del patrón</a:t>
            </a:r>
            <a:endParaRPr lang="es-PE"/>
          </a:p>
        </p:txBody>
      </p:sp>
      <p:sp>
        <p:nvSpPr>
          <p:cNvPr id="3" name="Subtítulo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smtClean="0"/>
              <a:t>Haga clic para modificar el estilo de subtítulo del patrón</a:t>
            </a:r>
            <a:endParaRPr lang="es-PE"/>
          </a:p>
        </p:txBody>
      </p:sp>
      <p:sp>
        <p:nvSpPr>
          <p:cNvPr id="4" name="Marcador de fecha 3"/>
          <p:cNvSpPr>
            <a:spLocks noGrp="1"/>
          </p:cNvSpPr>
          <p:nvPr>
            <p:ph type="dt" sz="half" idx="10"/>
          </p:nvPr>
        </p:nvSpPr>
        <p:spPr/>
        <p:txBody>
          <a:bodyPr/>
          <a:lstStyle/>
          <a:p>
            <a:fld id="{187ECD82-29B1-4BF0-9FC9-90AA8AC86870}" type="datetimeFigureOut">
              <a:rPr lang="es-PE" smtClean="0"/>
              <a:t>06/07/2015</a:t>
            </a:fld>
            <a:endParaRPr lang="es-PE"/>
          </a:p>
        </p:txBody>
      </p:sp>
      <p:sp>
        <p:nvSpPr>
          <p:cNvPr id="5" name="Marcador de pie de página 4"/>
          <p:cNvSpPr>
            <a:spLocks noGrp="1"/>
          </p:cNvSpPr>
          <p:nvPr>
            <p:ph type="ftr" sz="quarter" idx="11"/>
          </p:nvPr>
        </p:nvSpPr>
        <p:spPr/>
        <p:txBody>
          <a:bodyPr/>
          <a:lstStyle/>
          <a:p>
            <a:endParaRPr lang="es-PE"/>
          </a:p>
        </p:txBody>
      </p:sp>
      <p:sp>
        <p:nvSpPr>
          <p:cNvPr id="6" name="Marcador de número de diapositiva 5"/>
          <p:cNvSpPr>
            <a:spLocks noGrp="1"/>
          </p:cNvSpPr>
          <p:nvPr>
            <p:ph type="sldNum" sz="quarter" idx="12"/>
          </p:nvPr>
        </p:nvSpPr>
        <p:spPr/>
        <p:txBody>
          <a:bodyPr/>
          <a:lstStyle/>
          <a:p>
            <a:fld id="{A5062FE5-1CDA-4638-812C-6021B5902764}" type="slidenum">
              <a:rPr lang="es-PE" smtClean="0"/>
              <a:t>‹Nº›</a:t>
            </a:fld>
            <a:endParaRPr lang="es-PE"/>
          </a:p>
        </p:txBody>
      </p:sp>
    </p:spTree>
    <p:extLst>
      <p:ext uri="{BB962C8B-B14F-4D97-AF65-F5344CB8AC3E}">
        <p14:creationId xmlns:p14="http://schemas.microsoft.com/office/powerpoint/2010/main" val="35674782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smtClean="0"/>
              <a:t>Haga clic para modificar el estilo de título del patrón</a:t>
            </a:r>
            <a:endParaRPr lang="es-PE"/>
          </a:p>
        </p:txBody>
      </p:sp>
      <p:sp>
        <p:nvSpPr>
          <p:cNvPr id="3" name="Marcador de texto vertical 2"/>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PE"/>
          </a:p>
        </p:txBody>
      </p:sp>
      <p:sp>
        <p:nvSpPr>
          <p:cNvPr id="4" name="Marcador de fecha 3"/>
          <p:cNvSpPr>
            <a:spLocks noGrp="1"/>
          </p:cNvSpPr>
          <p:nvPr>
            <p:ph type="dt" sz="half" idx="10"/>
          </p:nvPr>
        </p:nvSpPr>
        <p:spPr/>
        <p:txBody>
          <a:bodyPr/>
          <a:lstStyle/>
          <a:p>
            <a:fld id="{187ECD82-29B1-4BF0-9FC9-90AA8AC86870}" type="datetimeFigureOut">
              <a:rPr lang="es-PE" smtClean="0"/>
              <a:t>06/07/2015</a:t>
            </a:fld>
            <a:endParaRPr lang="es-PE"/>
          </a:p>
        </p:txBody>
      </p:sp>
      <p:sp>
        <p:nvSpPr>
          <p:cNvPr id="5" name="Marcador de pie de página 4"/>
          <p:cNvSpPr>
            <a:spLocks noGrp="1"/>
          </p:cNvSpPr>
          <p:nvPr>
            <p:ph type="ftr" sz="quarter" idx="11"/>
          </p:nvPr>
        </p:nvSpPr>
        <p:spPr/>
        <p:txBody>
          <a:bodyPr/>
          <a:lstStyle/>
          <a:p>
            <a:endParaRPr lang="es-PE"/>
          </a:p>
        </p:txBody>
      </p:sp>
      <p:sp>
        <p:nvSpPr>
          <p:cNvPr id="6" name="Marcador de número de diapositiva 5"/>
          <p:cNvSpPr>
            <a:spLocks noGrp="1"/>
          </p:cNvSpPr>
          <p:nvPr>
            <p:ph type="sldNum" sz="quarter" idx="12"/>
          </p:nvPr>
        </p:nvSpPr>
        <p:spPr/>
        <p:txBody>
          <a:bodyPr/>
          <a:lstStyle/>
          <a:p>
            <a:fld id="{A5062FE5-1CDA-4638-812C-6021B5902764}" type="slidenum">
              <a:rPr lang="es-PE" smtClean="0"/>
              <a:t>‹Nº›</a:t>
            </a:fld>
            <a:endParaRPr lang="es-PE"/>
          </a:p>
        </p:txBody>
      </p:sp>
    </p:spTree>
    <p:extLst>
      <p:ext uri="{BB962C8B-B14F-4D97-AF65-F5344CB8AC3E}">
        <p14:creationId xmlns:p14="http://schemas.microsoft.com/office/powerpoint/2010/main" val="321502846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8724900" y="365125"/>
            <a:ext cx="2628900" cy="5811838"/>
          </a:xfrm>
        </p:spPr>
        <p:txBody>
          <a:bodyPr vert="eaVert"/>
          <a:lstStyle/>
          <a:p>
            <a:r>
              <a:rPr lang="es-ES" smtClean="0"/>
              <a:t>Haga clic para modificar el estilo de título del patrón</a:t>
            </a:r>
            <a:endParaRPr lang="es-PE"/>
          </a:p>
        </p:txBody>
      </p:sp>
      <p:sp>
        <p:nvSpPr>
          <p:cNvPr id="3" name="Marcador de texto vertical 2"/>
          <p:cNvSpPr>
            <a:spLocks noGrp="1"/>
          </p:cNvSpPr>
          <p:nvPr>
            <p:ph type="body" orient="vert" idx="1"/>
          </p:nvPr>
        </p:nvSpPr>
        <p:spPr>
          <a:xfrm>
            <a:off x="838200" y="365125"/>
            <a:ext cx="7734300" cy="5811838"/>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PE"/>
          </a:p>
        </p:txBody>
      </p:sp>
      <p:sp>
        <p:nvSpPr>
          <p:cNvPr id="4" name="Marcador de fecha 3"/>
          <p:cNvSpPr>
            <a:spLocks noGrp="1"/>
          </p:cNvSpPr>
          <p:nvPr>
            <p:ph type="dt" sz="half" idx="10"/>
          </p:nvPr>
        </p:nvSpPr>
        <p:spPr/>
        <p:txBody>
          <a:bodyPr/>
          <a:lstStyle/>
          <a:p>
            <a:fld id="{187ECD82-29B1-4BF0-9FC9-90AA8AC86870}" type="datetimeFigureOut">
              <a:rPr lang="es-PE" smtClean="0"/>
              <a:t>06/07/2015</a:t>
            </a:fld>
            <a:endParaRPr lang="es-PE"/>
          </a:p>
        </p:txBody>
      </p:sp>
      <p:sp>
        <p:nvSpPr>
          <p:cNvPr id="5" name="Marcador de pie de página 4"/>
          <p:cNvSpPr>
            <a:spLocks noGrp="1"/>
          </p:cNvSpPr>
          <p:nvPr>
            <p:ph type="ftr" sz="quarter" idx="11"/>
          </p:nvPr>
        </p:nvSpPr>
        <p:spPr/>
        <p:txBody>
          <a:bodyPr/>
          <a:lstStyle/>
          <a:p>
            <a:endParaRPr lang="es-PE"/>
          </a:p>
        </p:txBody>
      </p:sp>
      <p:sp>
        <p:nvSpPr>
          <p:cNvPr id="6" name="Marcador de número de diapositiva 5"/>
          <p:cNvSpPr>
            <a:spLocks noGrp="1"/>
          </p:cNvSpPr>
          <p:nvPr>
            <p:ph type="sldNum" sz="quarter" idx="12"/>
          </p:nvPr>
        </p:nvSpPr>
        <p:spPr/>
        <p:txBody>
          <a:bodyPr/>
          <a:lstStyle/>
          <a:p>
            <a:fld id="{A5062FE5-1CDA-4638-812C-6021B5902764}" type="slidenum">
              <a:rPr lang="es-PE" smtClean="0"/>
              <a:t>‹Nº›</a:t>
            </a:fld>
            <a:endParaRPr lang="es-PE"/>
          </a:p>
        </p:txBody>
      </p:sp>
    </p:spTree>
    <p:extLst>
      <p:ext uri="{BB962C8B-B14F-4D97-AF65-F5344CB8AC3E}">
        <p14:creationId xmlns:p14="http://schemas.microsoft.com/office/powerpoint/2010/main" val="308191884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smtClean="0"/>
              <a:t>Haga clic para modificar el estilo de título del patrón</a:t>
            </a:r>
            <a:endParaRPr lang="es-PE"/>
          </a:p>
        </p:txBody>
      </p:sp>
      <p:sp>
        <p:nvSpPr>
          <p:cNvPr id="3" name="Marcador de contenido 2"/>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PE"/>
          </a:p>
        </p:txBody>
      </p:sp>
      <p:sp>
        <p:nvSpPr>
          <p:cNvPr id="4" name="Marcador de fecha 3"/>
          <p:cNvSpPr>
            <a:spLocks noGrp="1"/>
          </p:cNvSpPr>
          <p:nvPr>
            <p:ph type="dt" sz="half" idx="10"/>
          </p:nvPr>
        </p:nvSpPr>
        <p:spPr/>
        <p:txBody>
          <a:bodyPr/>
          <a:lstStyle/>
          <a:p>
            <a:fld id="{187ECD82-29B1-4BF0-9FC9-90AA8AC86870}" type="datetimeFigureOut">
              <a:rPr lang="es-PE" smtClean="0"/>
              <a:t>06/07/2015</a:t>
            </a:fld>
            <a:endParaRPr lang="es-PE"/>
          </a:p>
        </p:txBody>
      </p:sp>
      <p:sp>
        <p:nvSpPr>
          <p:cNvPr id="5" name="Marcador de pie de página 4"/>
          <p:cNvSpPr>
            <a:spLocks noGrp="1"/>
          </p:cNvSpPr>
          <p:nvPr>
            <p:ph type="ftr" sz="quarter" idx="11"/>
          </p:nvPr>
        </p:nvSpPr>
        <p:spPr/>
        <p:txBody>
          <a:bodyPr/>
          <a:lstStyle/>
          <a:p>
            <a:endParaRPr lang="es-PE"/>
          </a:p>
        </p:txBody>
      </p:sp>
      <p:sp>
        <p:nvSpPr>
          <p:cNvPr id="6" name="Marcador de número de diapositiva 5"/>
          <p:cNvSpPr>
            <a:spLocks noGrp="1"/>
          </p:cNvSpPr>
          <p:nvPr>
            <p:ph type="sldNum" sz="quarter" idx="12"/>
          </p:nvPr>
        </p:nvSpPr>
        <p:spPr/>
        <p:txBody>
          <a:bodyPr/>
          <a:lstStyle/>
          <a:p>
            <a:fld id="{A5062FE5-1CDA-4638-812C-6021B5902764}" type="slidenum">
              <a:rPr lang="es-PE" smtClean="0"/>
              <a:t>‹Nº›</a:t>
            </a:fld>
            <a:endParaRPr lang="es-PE"/>
          </a:p>
        </p:txBody>
      </p:sp>
    </p:spTree>
    <p:extLst>
      <p:ext uri="{BB962C8B-B14F-4D97-AF65-F5344CB8AC3E}">
        <p14:creationId xmlns:p14="http://schemas.microsoft.com/office/powerpoint/2010/main" val="336018206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p:cNvSpPr>
            <a:spLocks noGrp="1"/>
          </p:cNvSpPr>
          <p:nvPr>
            <p:ph type="title"/>
          </p:nvPr>
        </p:nvSpPr>
        <p:spPr>
          <a:xfrm>
            <a:off x="831850" y="1709738"/>
            <a:ext cx="10515600" cy="2852737"/>
          </a:xfrm>
        </p:spPr>
        <p:txBody>
          <a:bodyPr anchor="b"/>
          <a:lstStyle>
            <a:lvl1pPr>
              <a:defRPr sz="6000"/>
            </a:lvl1pPr>
          </a:lstStyle>
          <a:p>
            <a:r>
              <a:rPr lang="es-ES" smtClean="0"/>
              <a:t>Haga clic para modificar el estilo de título del patrón</a:t>
            </a:r>
            <a:endParaRPr lang="es-PE"/>
          </a:p>
        </p:txBody>
      </p:sp>
      <p:sp>
        <p:nvSpPr>
          <p:cNvPr id="3" name="Marcador de texto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smtClean="0"/>
              <a:t>Haga clic para modificar el estilo de texto del patrón</a:t>
            </a:r>
          </a:p>
        </p:txBody>
      </p:sp>
      <p:sp>
        <p:nvSpPr>
          <p:cNvPr id="4" name="Marcador de fecha 3"/>
          <p:cNvSpPr>
            <a:spLocks noGrp="1"/>
          </p:cNvSpPr>
          <p:nvPr>
            <p:ph type="dt" sz="half" idx="10"/>
          </p:nvPr>
        </p:nvSpPr>
        <p:spPr/>
        <p:txBody>
          <a:bodyPr/>
          <a:lstStyle/>
          <a:p>
            <a:fld id="{187ECD82-29B1-4BF0-9FC9-90AA8AC86870}" type="datetimeFigureOut">
              <a:rPr lang="es-PE" smtClean="0"/>
              <a:t>06/07/2015</a:t>
            </a:fld>
            <a:endParaRPr lang="es-PE"/>
          </a:p>
        </p:txBody>
      </p:sp>
      <p:sp>
        <p:nvSpPr>
          <p:cNvPr id="5" name="Marcador de pie de página 4"/>
          <p:cNvSpPr>
            <a:spLocks noGrp="1"/>
          </p:cNvSpPr>
          <p:nvPr>
            <p:ph type="ftr" sz="quarter" idx="11"/>
          </p:nvPr>
        </p:nvSpPr>
        <p:spPr/>
        <p:txBody>
          <a:bodyPr/>
          <a:lstStyle/>
          <a:p>
            <a:endParaRPr lang="es-PE"/>
          </a:p>
        </p:txBody>
      </p:sp>
      <p:sp>
        <p:nvSpPr>
          <p:cNvPr id="6" name="Marcador de número de diapositiva 5"/>
          <p:cNvSpPr>
            <a:spLocks noGrp="1"/>
          </p:cNvSpPr>
          <p:nvPr>
            <p:ph type="sldNum" sz="quarter" idx="12"/>
          </p:nvPr>
        </p:nvSpPr>
        <p:spPr/>
        <p:txBody>
          <a:bodyPr/>
          <a:lstStyle/>
          <a:p>
            <a:fld id="{A5062FE5-1CDA-4638-812C-6021B5902764}" type="slidenum">
              <a:rPr lang="es-PE" smtClean="0"/>
              <a:t>‹Nº›</a:t>
            </a:fld>
            <a:endParaRPr lang="es-PE"/>
          </a:p>
        </p:txBody>
      </p:sp>
    </p:spTree>
    <p:extLst>
      <p:ext uri="{BB962C8B-B14F-4D97-AF65-F5344CB8AC3E}">
        <p14:creationId xmlns:p14="http://schemas.microsoft.com/office/powerpoint/2010/main" val="36042729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smtClean="0"/>
              <a:t>Haga clic para modificar el estilo de título del patrón</a:t>
            </a:r>
            <a:endParaRPr lang="es-PE"/>
          </a:p>
        </p:txBody>
      </p:sp>
      <p:sp>
        <p:nvSpPr>
          <p:cNvPr id="3" name="Marcador de contenido 2"/>
          <p:cNvSpPr>
            <a:spLocks noGrp="1"/>
          </p:cNvSpPr>
          <p:nvPr>
            <p:ph sz="half" idx="1"/>
          </p:nvPr>
        </p:nvSpPr>
        <p:spPr>
          <a:xfrm>
            <a:off x="838200" y="1825625"/>
            <a:ext cx="5181600" cy="4351338"/>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PE"/>
          </a:p>
        </p:txBody>
      </p:sp>
      <p:sp>
        <p:nvSpPr>
          <p:cNvPr id="4" name="Marcador de contenido 3"/>
          <p:cNvSpPr>
            <a:spLocks noGrp="1"/>
          </p:cNvSpPr>
          <p:nvPr>
            <p:ph sz="half" idx="2"/>
          </p:nvPr>
        </p:nvSpPr>
        <p:spPr>
          <a:xfrm>
            <a:off x="6172200" y="1825625"/>
            <a:ext cx="5181600" cy="4351338"/>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PE"/>
          </a:p>
        </p:txBody>
      </p:sp>
      <p:sp>
        <p:nvSpPr>
          <p:cNvPr id="5" name="Marcador de fecha 4"/>
          <p:cNvSpPr>
            <a:spLocks noGrp="1"/>
          </p:cNvSpPr>
          <p:nvPr>
            <p:ph type="dt" sz="half" idx="10"/>
          </p:nvPr>
        </p:nvSpPr>
        <p:spPr/>
        <p:txBody>
          <a:bodyPr/>
          <a:lstStyle/>
          <a:p>
            <a:fld id="{187ECD82-29B1-4BF0-9FC9-90AA8AC86870}" type="datetimeFigureOut">
              <a:rPr lang="es-PE" smtClean="0"/>
              <a:t>06/07/2015</a:t>
            </a:fld>
            <a:endParaRPr lang="es-PE"/>
          </a:p>
        </p:txBody>
      </p:sp>
      <p:sp>
        <p:nvSpPr>
          <p:cNvPr id="6" name="Marcador de pie de página 5"/>
          <p:cNvSpPr>
            <a:spLocks noGrp="1"/>
          </p:cNvSpPr>
          <p:nvPr>
            <p:ph type="ftr" sz="quarter" idx="11"/>
          </p:nvPr>
        </p:nvSpPr>
        <p:spPr/>
        <p:txBody>
          <a:bodyPr/>
          <a:lstStyle/>
          <a:p>
            <a:endParaRPr lang="es-PE"/>
          </a:p>
        </p:txBody>
      </p:sp>
      <p:sp>
        <p:nvSpPr>
          <p:cNvPr id="7" name="Marcador de número de diapositiva 6"/>
          <p:cNvSpPr>
            <a:spLocks noGrp="1"/>
          </p:cNvSpPr>
          <p:nvPr>
            <p:ph type="sldNum" sz="quarter" idx="12"/>
          </p:nvPr>
        </p:nvSpPr>
        <p:spPr/>
        <p:txBody>
          <a:bodyPr/>
          <a:lstStyle/>
          <a:p>
            <a:fld id="{A5062FE5-1CDA-4638-812C-6021B5902764}" type="slidenum">
              <a:rPr lang="es-PE" smtClean="0"/>
              <a:t>‹Nº›</a:t>
            </a:fld>
            <a:endParaRPr lang="es-PE"/>
          </a:p>
        </p:txBody>
      </p:sp>
    </p:spTree>
    <p:extLst>
      <p:ext uri="{BB962C8B-B14F-4D97-AF65-F5344CB8AC3E}">
        <p14:creationId xmlns:p14="http://schemas.microsoft.com/office/powerpoint/2010/main" val="416042337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p:cNvSpPr>
            <a:spLocks noGrp="1"/>
          </p:cNvSpPr>
          <p:nvPr>
            <p:ph type="title"/>
          </p:nvPr>
        </p:nvSpPr>
        <p:spPr>
          <a:xfrm>
            <a:off x="839788" y="365125"/>
            <a:ext cx="10515600" cy="1325563"/>
          </a:xfrm>
        </p:spPr>
        <p:txBody>
          <a:bodyPr/>
          <a:lstStyle/>
          <a:p>
            <a:r>
              <a:rPr lang="es-ES" smtClean="0"/>
              <a:t>Haga clic para modificar el estilo de título del patrón</a:t>
            </a:r>
            <a:endParaRPr lang="es-PE"/>
          </a:p>
        </p:txBody>
      </p:sp>
      <p:sp>
        <p:nvSpPr>
          <p:cNvPr id="3" name="Marcador de texto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Marcador de contenido 3"/>
          <p:cNvSpPr>
            <a:spLocks noGrp="1"/>
          </p:cNvSpPr>
          <p:nvPr>
            <p:ph sz="half" idx="2"/>
          </p:nvPr>
        </p:nvSpPr>
        <p:spPr>
          <a:xfrm>
            <a:off x="839788" y="2505075"/>
            <a:ext cx="5157787" cy="3684588"/>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PE"/>
          </a:p>
        </p:txBody>
      </p:sp>
      <p:sp>
        <p:nvSpPr>
          <p:cNvPr id="5" name="Marcador de texto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Marcador de contenido 5"/>
          <p:cNvSpPr>
            <a:spLocks noGrp="1"/>
          </p:cNvSpPr>
          <p:nvPr>
            <p:ph sz="quarter" idx="4"/>
          </p:nvPr>
        </p:nvSpPr>
        <p:spPr>
          <a:xfrm>
            <a:off x="6172200" y="2505075"/>
            <a:ext cx="5183188" cy="3684588"/>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PE"/>
          </a:p>
        </p:txBody>
      </p:sp>
      <p:sp>
        <p:nvSpPr>
          <p:cNvPr id="7" name="Marcador de fecha 6"/>
          <p:cNvSpPr>
            <a:spLocks noGrp="1"/>
          </p:cNvSpPr>
          <p:nvPr>
            <p:ph type="dt" sz="half" idx="10"/>
          </p:nvPr>
        </p:nvSpPr>
        <p:spPr/>
        <p:txBody>
          <a:bodyPr/>
          <a:lstStyle/>
          <a:p>
            <a:fld id="{187ECD82-29B1-4BF0-9FC9-90AA8AC86870}" type="datetimeFigureOut">
              <a:rPr lang="es-PE" smtClean="0"/>
              <a:t>06/07/2015</a:t>
            </a:fld>
            <a:endParaRPr lang="es-PE"/>
          </a:p>
        </p:txBody>
      </p:sp>
      <p:sp>
        <p:nvSpPr>
          <p:cNvPr id="8" name="Marcador de pie de página 7"/>
          <p:cNvSpPr>
            <a:spLocks noGrp="1"/>
          </p:cNvSpPr>
          <p:nvPr>
            <p:ph type="ftr" sz="quarter" idx="11"/>
          </p:nvPr>
        </p:nvSpPr>
        <p:spPr/>
        <p:txBody>
          <a:bodyPr/>
          <a:lstStyle/>
          <a:p>
            <a:endParaRPr lang="es-PE"/>
          </a:p>
        </p:txBody>
      </p:sp>
      <p:sp>
        <p:nvSpPr>
          <p:cNvPr id="9" name="Marcador de número de diapositiva 8"/>
          <p:cNvSpPr>
            <a:spLocks noGrp="1"/>
          </p:cNvSpPr>
          <p:nvPr>
            <p:ph type="sldNum" sz="quarter" idx="12"/>
          </p:nvPr>
        </p:nvSpPr>
        <p:spPr/>
        <p:txBody>
          <a:bodyPr/>
          <a:lstStyle/>
          <a:p>
            <a:fld id="{A5062FE5-1CDA-4638-812C-6021B5902764}" type="slidenum">
              <a:rPr lang="es-PE" smtClean="0"/>
              <a:t>‹Nº›</a:t>
            </a:fld>
            <a:endParaRPr lang="es-PE"/>
          </a:p>
        </p:txBody>
      </p:sp>
    </p:spTree>
    <p:extLst>
      <p:ext uri="{BB962C8B-B14F-4D97-AF65-F5344CB8AC3E}">
        <p14:creationId xmlns:p14="http://schemas.microsoft.com/office/powerpoint/2010/main" val="42978249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smtClean="0"/>
              <a:t>Haga clic para modificar el estilo de título del patrón</a:t>
            </a:r>
            <a:endParaRPr lang="es-PE"/>
          </a:p>
        </p:txBody>
      </p:sp>
      <p:sp>
        <p:nvSpPr>
          <p:cNvPr id="3" name="Marcador de fecha 2"/>
          <p:cNvSpPr>
            <a:spLocks noGrp="1"/>
          </p:cNvSpPr>
          <p:nvPr>
            <p:ph type="dt" sz="half" idx="10"/>
          </p:nvPr>
        </p:nvSpPr>
        <p:spPr/>
        <p:txBody>
          <a:bodyPr/>
          <a:lstStyle/>
          <a:p>
            <a:fld id="{187ECD82-29B1-4BF0-9FC9-90AA8AC86870}" type="datetimeFigureOut">
              <a:rPr lang="es-PE" smtClean="0"/>
              <a:t>06/07/2015</a:t>
            </a:fld>
            <a:endParaRPr lang="es-PE"/>
          </a:p>
        </p:txBody>
      </p:sp>
      <p:sp>
        <p:nvSpPr>
          <p:cNvPr id="4" name="Marcador de pie de página 3"/>
          <p:cNvSpPr>
            <a:spLocks noGrp="1"/>
          </p:cNvSpPr>
          <p:nvPr>
            <p:ph type="ftr" sz="quarter" idx="11"/>
          </p:nvPr>
        </p:nvSpPr>
        <p:spPr/>
        <p:txBody>
          <a:bodyPr/>
          <a:lstStyle/>
          <a:p>
            <a:endParaRPr lang="es-PE"/>
          </a:p>
        </p:txBody>
      </p:sp>
      <p:sp>
        <p:nvSpPr>
          <p:cNvPr id="5" name="Marcador de número de diapositiva 4"/>
          <p:cNvSpPr>
            <a:spLocks noGrp="1"/>
          </p:cNvSpPr>
          <p:nvPr>
            <p:ph type="sldNum" sz="quarter" idx="12"/>
          </p:nvPr>
        </p:nvSpPr>
        <p:spPr/>
        <p:txBody>
          <a:bodyPr/>
          <a:lstStyle/>
          <a:p>
            <a:fld id="{A5062FE5-1CDA-4638-812C-6021B5902764}" type="slidenum">
              <a:rPr lang="es-PE" smtClean="0"/>
              <a:t>‹Nº›</a:t>
            </a:fld>
            <a:endParaRPr lang="es-PE"/>
          </a:p>
        </p:txBody>
      </p:sp>
    </p:spTree>
    <p:extLst>
      <p:ext uri="{BB962C8B-B14F-4D97-AF65-F5344CB8AC3E}">
        <p14:creationId xmlns:p14="http://schemas.microsoft.com/office/powerpoint/2010/main" val="25304883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p:cNvSpPr>
            <a:spLocks noGrp="1"/>
          </p:cNvSpPr>
          <p:nvPr>
            <p:ph type="dt" sz="half" idx="10"/>
          </p:nvPr>
        </p:nvSpPr>
        <p:spPr/>
        <p:txBody>
          <a:bodyPr/>
          <a:lstStyle/>
          <a:p>
            <a:fld id="{187ECD82-29B1-4BF0-9FC9-90AA8AC86870}" type="datetimeFigureOut">
              <a:rPr lang="es-PE" smtClean="0"/>
              <a:t>06/07/2015</a:t>
            </a:fld>
            <a:endParaRPr lang="es-PE"/>
          </a:p>
        </p:txBody>
      </p:sp>
      <p:sp>
        <p:nvSpPr>
          <p:cNvPr id="3" name="Marcador de pie de página 2"/>
          <p:cNvSpPr>
            <a:spLocks noGrp="1"/>
          </p:cNvSpPr>
          <p:nvPr>
            <p:ph type="ftr" sz="quarter" idx="11"/>
          </p:nvPr>
        </p:nvSpPr>
        <p:spPr/>
        <p:txBody>
          <a:bodyPr/>
          <a:lstStyle/>
          <a:p>
            <a:endParaRPr lang="es-PE"/>
          </a:p>
        </p:txBody>
      </p:sp>
      <p:sp>
        <p:nvSpPr>
          <p:cNvPr id="4" name="Marcador de número de diapositiva 3"/>
          <p:cNvSpPr>
            <a:spLocks noGrp="1"/>
          </p:cNvSpPr>
          <p:nvPr>
            <p:ph type="sldNum" sz="quarter" idx="12"/>
          </p:nvPr>
        </p:nvSpPr>
        <p:spPr/>
        <p:txBody>
          <a:bodyPr/>
          <a:lstStyle/>
          <a:p>
            <a:fld id="{A5062FE5-1CDA-4638-812C-6021B5902764}" type="slidenum">
              <a:rPr lang="es-PE" smtClean="0"/>
              <a:t>‹Nº›</a:t>
            </a:fld>
            <a:endParaRPr lang="es-PE"/>
          </a:p>
        </p:txBody>
      </p:sp>
    </p:spTree>
    <p:extLst>
      <p:ext uri="{BB962C8B-B14F-4D97-AF65-F5344CB8AC3E}">
        <p14:creationId xmlns:p14="http://schemas.microsoft.com/office/powerpoint/2010/main" val="225230270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839788" y="457200"/>
            <a:ext cx="3932237" cy="1600200"/>
          </a:xfrm>
        </p:spPr>
        <p:txBody>
          <a:bodyPr anchor="b"/>
          <a:lstStyle>
            <a:lvl1pPr>
              <a:defRPr sz="3200"/>
            </a:lvl1pPr>
          </a:lstStyle>
          <a:p>
            <a:r>
              <a:rPr lang="es-ES" smtClean="0"/>
              <a:t>Haga clic para modificar el estilo de título del patrón</a:t>
            </a:r>
            <a:endParaRPr lang="es-PE"/>
          </a:p>
        </p:txBody>
      </p:sp>
      <p:sp>
        <p:nvSpPr>
          <p:cNvPr id="3" name="Marcador de contenido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PE"/>
          </a:p>
        </p:txBody>
      </p:sp>
      <p:sp>
        <p:nvSpPr>
          <p:cNvPr id="4" name="Marcador de tex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smtClean="0"/>
              <a:t>Haga clic para modificar el estilo de texto del patrón</a:t>
            </a:r>
          </a:p>
        </p:txBody>
      </p:sp>
      <p:sp>
        <p:nvSpPr>
          <p:cNvPr id="5" name="Marcador de fecha 4"/>
          <p:cNvSpPr>
            <a:spLocks noGrp="1"/>
          </p:cNvSpPr>
          <p:nvPr>
            <p:ph type="dt" sz="half" idx="10"/>
          </p:nvPr>
        </p:nvSpPr>
        <p:spPr/>
        <p:txBody>
          <a:bodyPr/>
          <a:lstStyle/>
          <a:p>
            <a:fld id="{187ECD82-29B1-4BF0-9FC9-90AA8AC86870}" type="datetimeFigureOut">
              <a:rPr lang="es-PE" smtClean="0"/>
              <a:t>06/07/2015</a:t>
            </a:fld>
            <a:endParaRPr lang="es-PE"/>
          </a:p>
        </p:txBody>
      </p:sp>
      <p:sp>
        <p:nvSpPr>
          <p:cNvPr id="6" name="Marcador de pie de página 5"/>
          <p:cNvSpPr>
            <a:spLocks noGrp="1"/>
          </p:cNvSpPr>
          <p:nvPr>
            <p:ph type="ftr" sz="quarter" idx="11"/>
          </p:nvPr>
        </p:nvSpPr>
        <p:spPr/>
        <p:txBody>
          <a:bodyPr/>
          <a:lstStyle/>
          <a:p>
            <a:endParaRPr lang="es-PE"/>
          </a:p>
        </p:txBody>
      </p:sp>
      <p:sp>
        <p:nvSpPr>
          <p:cNvPr id="7" name="Marcador de número de diapositiva 6"/>
          <p:cNvSpPr>
            <a:spLocks noGrp="1"/>
          </p:cNvSpPr>
          <p:nvPr>
            <p:ph type="sldNum" sz="quarter" idx="12"/>
          </p:nvPr>
        </p:nvSpPr>
        <p:spPr/>
        <p:txBody>
          <a:bodyPr/>
          <a:lstStyle/>
          <a:p>
            <a:fld id="{A5062FE5-1CDA-4638-812C-6021B5902764}" type="slidenum">
              <a:rPr lang="es-PE" smtClean="0"/>
              <a:t>‹Nº›</a:t>
            </a:fld>
            <a:endParaRPr lang="es-PE"/>
          </a:p>
        </p:txBody>
      </p:sp>
    </p:spTree>
    <p:extLst>
      <p:ext uri="{BB962C8B-B14F-4D97-AF65-F5344CB8AC3E}">
        <p14:creationId xmlns:p14="http://schemas.microsoft.com/office/powerpoint/2010/main" val="40348371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839788" y="457200"/>
            <a:ext cx="3932237" cy="1600200"/>
          </a:xfrm>
        </p:spPr>
        <p:txBody>
          <a:bodyPr anchor="b"/>
          <a:lstStyle>
            <a:lvl1pPr>
              <a:defRPr sz="3200"/>
            </a:lvl1pPr>
          </a:lstStyle>
          <a:p>
            <a:r>
              <a:rPr lang="es-ES" smtClean="0"/>
              <a:t>Haga clic para modificar el estilo de título del patrón</a:t>
            </a:r>
            <a:endParaRPr lang="es-PE"/>
          </a:p>
        </p:txBody>
      </p:sp>
      <p:sp>
        <p:nvSpPr>
          <p:cNvPr id="3" name="Marcador de posición de imagen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PE"/>
          </a:p>
        </p:txBody>
      </p:sp>
      <p:sp>
        <p:nvSpPr>
          <p:cNvPr id="4" name="Marcador de tex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smtClean="0"/>
              <a:t>Haga clic para modificar el estilo de texto del patrón</a:t>
            </a:r>
          </a:p>
        </p:txBody>
      </p:sp>
      <p:sp>
        <p:nvSpPr>
          <p:cNvPr id="5" name="Marcador de fecha 4"/>
          <p:cNvSpPr>
            <a:spLocks noGrp="1"/>
          </p:cNvSpPr>
          <p:nvPr>
            <p:ph type="dt" sz="half" idx="10"/>
          </p:nvPr>
        </p:nvSpPr>
        <p:spPr/>
        <p:txBody>
          <a:bodyPr/>
          <a:lstStyle/>
          <a:p>
            <a:fld id="{187ECD82-29B1-4BF0-9FC9-90AA8AC86870}" type="datetimeFigureOut">
              <a:rPr lang="es-PE" smtClean="0"/>
              <a:t>06/07/2015</a:t>
            </a:fld>
            <a:endParaRPr lang="es-PE"/>
          </a:p>
        </p:txBody>
      </p:sp>
      <p:sp>
        <p:nvSpPr>
          <p:cNvPr id="6" name="Marcador de pie de página 5"/>
          <p:cNvSpPr>
            <a:spLocks noGrp="1"/>
          </p:cNvSpPr>
          <p:nvPr>
            <p:ph type="ftr" sz="quarter" idx="11"/>
          </p:nvPr>
        </p:nvSpPr>
        <p:spPr/>
        <p:txBody>
          <a:bodyPr/>
          <a:lstStyle/>
          <a:p>
            <a:endParaRPr lang="es-PE"/>
          </a:p>
        </p:txBody>
      </p:sp>
      <p:sp>
        <p:nvSpPr>
          <p:cNvPr id="7" name="Marcador de número de diapositiva 6"/>
          <p:cNvSpPr>
            <a:spLocks noGrp="1"/>
          </p:cNvSpPr>
          <p:nvPr>
            <p:ph type="sldNum" sz="quarter" idx="12"/>
          </p:nvPr>
        </p:nvSpPr>
        <p:spPr/>
        <p:txBody>
          <a:bodyPr/>
          <a:lstStyle/>
          <a:p>
            <a:fld id="{A5062FE5-1CDA-4638-812C-6021B5902764}" type="slidenum">
              <a:rPr lang="es-PE" smtClean="0"/>
              <a:t>‹Nº›</a:t>
            </a:fld>
            <a:endParaRPr lang="es-PE"/>
          </a:p>
        </p:txBody>
      </p:sp>
    </p:spTree>
    <p:extLst>
      <p:ext uri="{BB962C8B-B14F-4D97-AF65-F5344CB8AC3E}">
        <p14:creationId xmlns:p14="http://schemas.microsoft.com/office/powerpoint/2010/main" val="139672367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smtClean="0"/>
              <a:t>Haga clic para modificar el estilo de título del patrón</a:t>
            </a:r>
            <a:endParaRPr lang="es-PE"/>
          </a:p>
        </p:txBody>
      </p:sp>
      <p:sp>
        <p:nvSpPr>
          <p:cNvPr id="3" name="Marcador de texto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PE"/>
          </a:p>
        </p:txBody>
      </p:sp>
      <p:sp>
        <p:nvSpPr>
          <p:cNvPr id="4" name="Marcador de fecha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87ECD82-29B1-4BF0-9FC9-90AA8AC86870}" type="datetimeFigureOut">
              <a:rPr lang="es-PE" smtClean="0"/>
              <a:t>06/07/2015</a:t>
            </a:fld>
            <a:endParaRPr lang="es-PE"/>
          </a:p>
        </p:txBody>
      </p:sp>
      <p:sp>
        <p:nvSpPr>
          <p:cNvPr id="5" name="Marcador de pie de página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PE"/>
          </a:p>
        </p:txBody>
      </p:sp>
      <p:sp>
        <p:nvSpPr>
          <p:cNvPr id="6" name="Marcador de número de diapositiva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5062FE5-1CDA-4638-812C-6021B5902764}" type="slidenum">
              <a:rPr lang="es-PE" smtClean="0"/>
              <a:t>‹Nº›</a:t>
            </a:fld>
            <a:endParaRPr lang="es-PE"/>
          </a:p>
        </p:txBody>
      </p:sp>
    </p:spTree>
    <p:extLst>
      <p:ext uri="{BB962C8B-B14F-4D97-AF65-F5344CB8AC3E}">
        <p14:creationId xmlns:p14="http://schemas.microsoft.com/office/powerpoint/2010/main" val="168281380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P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hyperlink" Target="http://gestion.pe/noticias-de-asociaciones-publico-privadas-9743?href=nota_tag" TargetMode="External"/><Relationship Id="rId2" Type="http://schemas.openxmlformats.org/officeDocument/2006/relationships/image" Target="../media/image16.png"/><Relationship Id="rId1" Type="http://schemas.openxmlformats.org/officeDocument/2006/relationships/slideLayout" Target="../slideLayouts/slideLayout2.xml"/><Relationship Id="rId5" Type="http://schemas.openxmlformats.org/officeDocument/2006/relationships/hyperlink" Target="http://gestion.pe/noticias-de-gonzalo-priale-12873?href=nota_tag" TargetMode="External"/><Relationship Id="rId4" Type="http://schemas.openxmlformats.org/officeDocument/2006/relationships/hyperlink" Target="http://gestion.pe/noticias-de-brecha-infraestructura-9244?href=nota_tag" TargetMode="External"/></Relationships>
</file>

<file path=ppt/slides/_rels/slide17.xml.rels><?xml version="1.0" encoding="UTF-8" standalone="yes"?>
<Relationships xmlns="http://schemas.openxmlformats.org/package/2006/relationships"><Relationship Id="rId3" Type="http://schemas.openxmlformats.org/officeDocument/2006/relationships/hyperlink" Target="../TEXTO%20DE%20DIRECTIVA/TEXTO%20FINAL%20DE%20LA%20DIRECTIVA%20CONCESIONES%20al%2025_09_14.docx" TargetMode="External"/><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1.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32.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1.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40.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73" name="Rectangle 25"/>
          <p:cNvSpPr>
            <a:spLocks noChangeArrowheads="1"/>
          </p:cNvSpPr>
          <p:nvPr/>
        </p:nvSpPr>
        <p:spPr bwMode="auto">
          <a:xfrm>
            <a:off x="1524001" y="2953822"/>
            <a:ext cx="184731" cy="369332"/>
          </a:xfrm>
          <a:prstGeom prst="rect">
            <a:avLst/>
          </a:prstGeom>
          <a:noFill/>
          <a:ln w="9525">
            <a:noFill/>
            <a:miter lim="800000"/>
            <a:headEnd/>
            <a:tailEnd/>
          </a:ln>
          <a:effectLst/>
        </p:spPr>
        <p:txBody>
          <a:bodyPr wrap="none" anchor="ctr">
            <a:spAutoFit/>
          </a:bodyPr>
          <a:lstStyle/>
          <a:p>
            <a:endParaRPr lang="es-ES"/>
          </a:p>
        </p:txBody>
      </p:sp>
      <p:sp>
        <p:nvSpPr>
          <p:cNvPr id="2074" name="Rectangle 26"/>
          <p:cNvSpPr>
            <a:spLocks noChangeArrowheads="1"/>
          </p:cNvSpPr>
          <p:nvPr/>
        </p:nvSpPr>
        <p:spPr bwMode="auto">
          <a:xfrm>
            <a:off x="1524001" y="3534847"/>
            <a:ext cx="184731" cy="369332"/>
          </a:xfrm>
          <a:prstGeom prst="rect">
            <a:avLst/>
          </a:prstGeom>
          <a:noFill/>
          <a:ln w="9525">
            <a:noFill/>
            <a:miter lim="800000"/>
            <a:headEnd/>
            <a:tailEnd/>
          </a:ln>
          <a:effectLst/>
        </p:spPr>
        <p:txBody>
          <a:bodyPr wrap="none" anchor="ctr">
            <a:spAutoFit/>
          </a:bodyPr>
          <a:lstStyle/>
          <a:p>
            <a:endParaRPr lang="es-ES"/>
          </a:p>
        </p:txBody>
      </p:sp>
      <p:sp>
        <p:nvSpPr>
          <p:cNvPr id="2075" name="Rectangle 27"/>
          <p:cNvSpPr>
            <a:spLocks noChangeArrowheads="1"/>
          </p:cNvSpPr>
          <p:nvPr/>
        </p:nvSpPr>
        <p:spPr bwMode="auto">
          <a:xfrm>
            <a:off x="1524001" y="2953822"/>
            <a:ext cx="184731" cy="369332"/>
          </a:xfrm>
          <a:prstGeom prst="rect">
            <a:avLst/>
          </a:prstGeom>
          <a:noFill/>
          <a:ln w="9525">
            <a:noFill/>
            <a:miter lim="800000"/>
            <a:headEnd/>
            <a:tailEnd/>
          </a:ln>
          <a:effectLst/>
        </p:spPr>
        <p:txBody>
          <a:bodyPr wrap="none" anchor="ctr">
            <a:spAutoFit/>
          </a:bodyPr>
          <a:lstStyle/>
          <a:p>
            <a:endParaRPr lang="es-ES"/>
          </a:p>
        </p:txBody>
      </p:sp>
      <p:sp>
        <p:nvSpPr>
          <p:cNvPr id="2076" name="Rectangle 28"/>
          <p:cNvSpPr>
            <a:spLocks noChangeArrowheads="1"/>
          </p:cNvSpPr>
          <p:nvPr/>
        </p:nvSpPr>
        <p:spPr bwMode="auto">
          <a:xfrm>
            <a:off x="1524001" y="3534847"/>
            <a:ext cx="184731" cy="369332"/>
          </a:xfrm>
          <a:prstGeom prst="rect">
            <a:avLst/>
          </a:prstGeom>
          <a:noFill/>
          <a:ln w="9525">
            <a:noFill/>
            <a:miter lim="800000"/>
            <a:headEnd/>
            <a:tailEnd/>
          </a:ln>
          <a:effectLst/>
        </p:spPr>
        <p:txBody>
          <a:bodyPr wrap="none" anchor="ctr">
            <a:spAutoFit/>
          </a:bodyPr>
          <a:lstStyle/>
          <a:p>
            <a:endParaRPr lang="es-ES"/>
          </a:p>
        </p:txBody>
      </p:sp>
      <p:sp>
        <p:nvSpPr>
          <p:cNvPr id="3" name="Marcador de número de diapositiva 2"/>
          <p:cNvSpPr>
            <a:spLocks noGrp="1"/>
          </p:cNvSpPr>
          <p:nvPr>
            <p:ph type="sldNum" sz="quarter" idx="12"/>
          </p:nvPr>
        </p:nvSpPr>
        <p:spPr>
          <a:xfrm>
            <a:off x="8323807" y="6398566"/>
            <a:ext cx="1981200" cy="476250"/>
          </a:xfrm>
        </p:spPr>
        <p:txBody>
          <a:bodyPr/>
          <a:lstStyle/>
          <a:p>
            <a:fld id="{1D78D11A-0E3F-48A5-AB83-A5F539E59583}" type="slidenum">
              <a:rPr lang="es-PE" smtClean="0"/>
              <a:pPr/>
              <a:t>1</a:t>
            </a:fld>
            <a:endParaRPr lang="es-PE" dirty="0"/>
          </a:p>
        </p:txBody>
      </p:sp>
      <p:sp>
        <p:nvSpPr>
          <p:cNvPr id="2" name="Rectángulo 1"/>
          <p:cNvSpPr/>
          <p:nvPr/>
        </p:nvSpPr>
        <p:spPr>
          <a:xfrm>
            <a:off x="4871861" y="2042611"/>
            <a:ext cx="6503707" cy="1815882"/>
          </a:xfrm>
          <a:prstGeom prst="rect">
            <a:avLst/>
          </a:prstGeom>
          <a:noFill/>
        </p:spPr>
        <p:txBody>
          <a:bodyPr wrap="square" lIns="91440" tIns="45720" rIns="91440" bIns="45720">
            <a:spAutoFit/>
          </a:bodyPr>
          <a:lstStyle/>
          <a:p>
            <a:pPr algn="ctr"/>
            <a:r>
              <a:rPr lang="es-MX" sz="2800" b="1" dirty="0">
                <a:ln w="0"/>
                <a:solidFill>
                  <a:schemeClr val="bg2">
                    <a:lumMod val="50000"/>
                  </a:schemeClr>
                </a:solidFill>
              </a:rPr>
              <a:t>“Metodología para el Reconocimiento y Medición de Contratos De Concesiones en las Entidades Gubernamentales Concedentes”</a:t>
            </a:r>
            <a:endParaRPr lang="es-PE" sz="2800" b="1" dirty="0">
              <a:ln w="0"/>
              <a:solidFill>
                <a:schemeClr val="bg2">
                  <a:lumMod val="50000"/>
                </a:schemeClr>
              </a:solidFill>
            </a:endParaRPr>
          </a:p>
        </p:txBody>
      </p:sp>
      <p:sp>
        <p:nvSpPr>
          <p:cNvPr id="16" name="Rectángulo 15"/>
          <p:cNvSpPr/>
          <p:nvPr/>
        </p:nvSpPr>
        <p:spPr>
          <a:xfrm>
            <a:off x="6220760" y="4169713"/>
            <a:ext cx="3805914" cy="800219"/>
          </a:xfrm>
          <a:prstGeom prst="rect">
            <a:avLst/>
          </a:prstGeom>
          <a:noFill/>
        </p:spPr>
        <p:txBody>
          <a:bodyPr wrap="none" lIns="91440" tIns="45720" rIns="91440" bIns="45720">
            <a:spAutoFit/>
          </a:bodyPr>
          <a:lstStyle/>
          <a:p>
            <a:pPr algn="ctr"/>
            <a:r>
              <a:rPr lang="es-ES" sz="2800" b="1" dirty="0" smtClean="0">
                <a:ln w="0"/>
                <a:solidFill>
                  <a:schemeClr val="bg2">
                    <a:lumMod val="50000"/>
                  </a:schemeClr>
                </a:solidFill>
                <a:effectLst>
                  <a:outerShdw blurRad="38100" dist="38100" dir="2700000" algn="tl">
                    <a:srgbClr val="000000">
                      <a:alpha val="43137"/>
                    </a:srgbClr>
                  </a:outerShdw>
                </a:effectLst>
              </a:rPr>
              <a:t>Eduardo Ventura Abarca</a:t>
            </a:r>
            <a:endParaRPr lang="es-ES" sz="2800" b="1" dirty="0">
              <a:ln w="0"/>
              <a:solidFill>
                <a:schemeClr val="bg2">
                  <a:lumMod val="50000"/>
                </a:schemeClr>
              </a:solidFill>
              <a:effectLst>
                <a:outerShdw blurRad="38100" dist="38100" dir="2700000" algn="tl">
                  <a:srgbClr val="000000">
                    <a:alpha val="43137"/>
                  </a:srgbClr>
                </a:outerShdw>
              </a:effectLst>
            </a:endParaRPr>
          </a:p>
          <a:p>
            <a:pPr algn="ctr"/>
            <a:r>
              <a:rPr lang="es-ES" b="1" dirty="0" smtClean="0">
                <a:ln w="0"/>
                <a:solidFill>
                  <a:schemeClr val="bg2">
                    <a:lumMod val="50000"/>
                  </a:schemeClr>
                </a:solidFill>
              </a:rPr>
              <a:t>Consultor SIAF II</a:t>
            </a:r>
            <a:endParaRPr lang="es-ES" b="1" dirty="0">
              <a:ln w="0"/>
              <a:solidFill>
                <a:schemeClr val="bg2">
                  <a:lumMod val="50000"/>
                </a:schemeClr>
              </a:solidFill>
            </a:endParaRPr>
          </a:p>
        </p:txBody>
      </p:sp>
      <p:cxnSp>
        <p:nvCxnSpPr>
          <p:cNvPr id="5" name="Conector recto 4"/>
          <p:cNvCxnSpPr/>
          <p:nvPr/>
        </p:nvCxnSpPr>
        <p:spPr bwMode="auto">
          <a:xfrm flipH="1">
            <a:off x="5878286" y="4169713"/>
            <a:ext cx="10886" cy="1011887"/>
          </a:xfrm>
          <a:prstGeom prst="line">
            <a:avLst/>
          </a:prstGeom>
          <a:solidFill>
            <a:schemeClr val="accent1"/>
          </a:solidFill>
          <a:ln w="38100" cap="flat" cmpd="sng" algn="ctr">
            <a:solidFill>
              <a:schemeClr val="accent5">
                <a:lumMod val="75000"/>
              </a:schemeClr>
            </a:solidFill>
            <a:prstDash val="solid"/>
            <a:round/>
            <a:headEnd type="none" w="med" len="med"/>
            <a:tailEnd type="none" w="med" len="med"/>
          </a:ln>
          <a:effectLst/>
        </p:spPr>
      </p:cxnSp>
    </p:spTree>
    <p:extLst>
      <p:ext uri="{BB962C8B-B14F-4D97-AF65-F5344CB8AC3E}">
        <p14:creationId xmlns:p14="http://schemas.microsoft.com/office/powerpoint/2010/main" val="170491733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60949" y="2113485"/>
            <a:ext cx="5225322" cy="309582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5" name="Rectángulo 4"/>
          <p:cNvSpPr/>
          <p:nvPr/>
        </p:nvSpPr>
        <p:spPr>
          <a:xfrm>
            <a:off x="3679721" y="889153"/>
            <a:ext cx="4405309" cy="646331"/>
          </a:xfrm>
          <a:prstGeom prst="rect">
            <a:avLst/>
          </a:prstGeom>
          <a:noFill/>
        </p:spPr>
        <p:txBody>
          <a:bodyPr wrap="none" lIns="91440" tIns="45720" rIns="91440" bIns="45720">
            <a:spAutoFit/>
          </a:bodyPr>
          <a:lstStyle/>
          <a:p>
            <a:pPr algn="ctr"/>
            <a:r>
              <a:rPr lang="es-ES" sz="3600" b="0" cap="none" spc="0" dirty="0" smtClean="0">
                <a:ln w="0"/>
                <a:solidFill>
                  <a:schemeClr val="tx1"/>
                </a:solidFill>
                <a:effectLst>
                  <a:outerShdw blurRad="38100" dist="38100" dir="2700000" algn="tl">
                    <a:srgbClr val="000000">
                      <a:alpha val="43137"/>
                    </a:srgbClr>
                  </a:outerShdw>
                </a:effectLst>
              </a:rPr>
              <a:t>Tren eléctrico - Línea 1</a:t>
            </a:r>
            <a:endParaRPr lang="es-ES" sz="3600" b="0" cap="none" spc="0" dirty="0">
              <a:ln w="0"/>
              <a:solidFill>
                <a:schemeClr val="tx1"/>
              </a:solidFill>
              <a:effectLst>
                <a:outerShdw blurRad="38100" dist="38100" dir="2700000" algn="tl">
                  <a:srgbClr val="000000">
                    <a:alpha val="43137"/>
                  </a:srgbClr>
                </a:outerShdw>
              </a:effectLst>
            </a:endParaRPr>
          </a:p>
        </p:txBody>
      </p:sp>
      <p:sp>
        <p:nvSpPr>
          <p:cNvPr id="6" name="CuadroTexto 5"/>
          <p:cNvSpPr txBox="1"/>
          <p:nvPr/>
        </p:nvSpPr>
        <p:spPr>
          <a:xfrm>
            <a:off x="6664036" y="2667667"/>
            <a:ext cx="4862945" cy="1938992"/>
          </a:xfrm>
          <a:prstGeom prst="rect">
            <a:avLst/>
          </a:prstGeom>
          <a:noFill/>
        </p:spPr>
        <p:txBody>
          <a:bodyPr wrap="square" rtlCol="0">
            <a:spAutoFit/>
          </a:bodyPr>
          <a:lstStyle/>
          <a:p>
            <a:pPr algn="just"/>
            <a:r>
              <a:rPr lang="es-PE" sz="2400" b="1" u="sng" dirty="0" smtClean="0"/>
              <a:t>Cofinanciada</a:t>
            </a:r>
            <a:r>
              <a:rPr lang="es-PE" sz="2400" dirty="0" smtClean="0"/>
              <a:t>: Pagos trimestrales fijos durante 30 años de duración del contrato de concesión de servicios.</a:t>
            </a:r>
          </a:p>
          <a:p>
            <a:endParaRPr lang="es-PE" sz="2400" dirty="0" smtClean="0"/>
          </a:p>
          <a:p>
            <a:r>
              <a:rPr lang="es-PE" sz="2400" b="1" u="sng" dirty="0" smtClean="0"/>
              <a:t>Inversión</a:t>
            </a:r>
            <a:r>
              <a:rPr lang="es-PE" sz="2400" b="1" dirty="0" smtClean="0"/>
              <a:t>: </a:t>
            </a:r>
            <a:r>
              <a:rPr lang="es-PE" sz="2400" dirty="0" smtClean="0"/>
              <a:t>540 millones de dólares</a:t>
            </a:r>
            <a:endParaRPr lang="es-PE" sz="2400" b="1" u="sng" dirty="0"/>
          </a:p>
        </p:txBody>
      </p:sp>
    </p:spTree>
    <p:extLst>
      <p:ext uri="{BB962C8B-B14F-4D97-AF65-F5344CB8AC3E}">
        <p14:creationId xmlns:p14="http://schemas.microsoft.com/office/powerpoint/2010/main" val="33607095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p:cNvPicPr>
            <a:picLocks noChangeAspect="1"/>
          </p:cNvPicPr>
          <p:nvPr/>
        </p:nvPicPr>
        <p:blipFill rotWithShape="1">
          <a:blip r:embed="rId2"/>
          <a:srcRect l="20567" t="23513" r="21582" b="13493"/>
          <a:stretch/>
        </p:blipFill>
        <p:spPr>
          <a:xfrm>
            <a:off x="1397342" y="983673"/>
            <a:ext cx="9461001" cy="5347853"/>
          </a:xfrm>
          <a:prstGeom prst="rect">
            <a:avLst/>
          </a:prstGeom>
        </p:spPr>
      </p:pic>
      <p:sp>
        <p:nvSpPr>
          <p:cNvPr id="5" name="Rectángulo 4"/>
          <p:cNvSpPr/>
          <p:nvPr/>
        </p:nvSpPr>
        <p:spPr>
          <a:xfrm>
            <a:off x="4412468" y="295778"/>
            <a:ext cx="3430747" cy="584775"/>
          </a:xfrm>
          <a:prstGeom prst="rect">
            <a:avLst/>
          </a:prstGeom>
          <a:noFill/>
        </p:spPr>
        <p:txBody>
          <a:bodyPr wrap="none" lIns="91440" tIns="45720" rIns="91440" bIns="45720">
            <a:spAutoFit/>
          </a:bodyPr>
          <a:lstStyle/>
          <a:p>
            <a:pPr algn="ctr"/>
            <a:r>
              <a:rPr lang="es-ES" sz="3200" b="1" cap="none" spc="0" dirty="0" smtClean="0">
                <a:ln w="0"/>
                <a:solidFill>
                  <a:srgbClr val="0070C0"/>
                </a:solidFill>
                <a:effectLst>
                  <a:outerShdw blurRad="38100" dist="38100" dir="2700000" algn="tl">
                    <a:srgbClr val="000000">
                      <a:alpha val="43137"/>
                    </a:srgbClr>
                  </a:outerShdw>
                </a:effectLst>
              </a:rPr>
              <a:t>APP VS. CONTRATA</a:t>
            </a:r>
            <a:endParaRPr lang="es-ES" sz="3200" b="1" cap="none" spc="0" dirty="0">
              <a:ln w="0"/>
              <a:solidFill>
                <a:srgbClr val="0070C0"/>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7714428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ángulo 3"/>
          <p:cNvSpPr/>
          <p:nvPr/>
        </p:nvSpPr>
        <p:spPr>
          <a:xfrm>
            <a:off x="766974" y="584354"/>
            <a:ext cx="3481401" cy="523220"/>
          </a:xfrm>
          <a:prstGeom prst="rect">
            <a:avLst/>
          </a:prstGeom>
          <a:noFill/>
        </p:spPr>
        <p:txBody>
          <a:bodyPr wrap="none" lIns="91440" tIns="45720" rIns="91440" bIns="45720">
            <a:spAutoFit/>
          </a:bodyPr>
          <a:lstStyle/>
          <a:p>
            <a:pPr algn="ctr"/>
            <a:r>
              <a:rPr lang="es-ES" sz="2800" dirty="0" smtClean="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rPr>
              <a:t>Beneficios de las </a:t>
            </a:r>
            <a:r>
              <a:rPr lang="es-ES" sz="2800" dirty="0" err="1" smtClean="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rPr>
              <a:t>APP’s</a:t>
            </a:r>
            <a:endParaRPr lang="es-ES" sz="2800" b="0" cap="none" spc="0"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pic>
        <p:nvPicPr>
          <p:cNvPr id="6" name="Imagen 5"/>
          <p:cNvPicPr>
            <a:picLocks noChangeAspect="1"/>
          </p:cNvPicPr>
          <p:nvPr/>
        </p:nvPicPr>
        <p:blipFill rotWithShape="1">
          <a:blip r:embed="rId2"/>
          <a:srcRect l="20091" t="20990" r="18818" b="30040"/>
          <a:stretch/>
        </p:blipFill>
        <p:spPr>
          <a:xfrm>
            <a:off x="1524000" y="1385455"/>
            <a:ext cx="9310254" cy="4197928"/>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421675019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ángulo 3"/>
          <p:cNvSpPr/>
          <p:nvPr/>
        </p:nvSpPr>
        <p:spPr>
          <a:xfrm>
            <a:off x="766972" y="225762"/>
            <a:ext cx="3481401" cy="523220"/>
          </a:xfrm>
          <a:prstGeom prst="rect">
            <a:avLst/>
          </a:prstGeom>
          <a:noFill/>
        </p:spPr>
        <p:txBody>
          <a:bodyPr wrap="none" lIns="91440" tIns="45720" rIns="91440" bIns="45720">
            <a:spAutoFit/>
          </a:bodyPr>
          <a:lstStyle/>
          <a:p>
            <a:pPr algn="ctr"/>
            <a:r>
              <a:rPr lang="es-ES" sz="2800" dirty="0" smtClean="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rPr>
              <a:t>Beneficios de las </a:t>
            </a:r>
            <a:r>
              <a:rPr lang="es-ES" sz="2800" dirty="0" err="1" smtClean="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rPr>
              <a:t>APP’s</a:t>
            </a:r>
            <a:endParaRPr lang="es-ES" sz="2800" b="0" cap="none" spc="0"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
        <p:nvSpPr>
          <p:cNvPr id="5" name="Rectángulo 4"/>
          <p:cNvSpPr/>
          <p:nvPr/>
        </p:nvSpPr>
        <p:spPr>
          <a:xfrm>
            <a:off x="766972" y="1010592"/>
            <a:ext cx="5342881" cy="2339102"/>
          </a:xfrm>
          <a:prstGeom prst="rect">
            <a:avLst/>
          </a:prstGeom>
        </p:spPr>
        <p:txBody>
          <a:bodyPr wrap="square">
            <a:spAutoFit/>
          </a:bodyPr>
          <a:lstStyle/>
          <a:p>
            <a:r>
              <a:rPr lang="es-PE" b="1" u="sng" dirty="0" smtClean="0"/>
              <a:t>ADELANTAR LA CONSTRUCCIÓN.</a:t>
            </a:r>
          </a:p>
          <a:p>
            <a:pPr algn="just"/>
            <a:r>
              <a:rPr lang="es-PE" sz="1600" dirty="0" smtClean="0"/>
              <a:t>La </a:t>
            </a:r>
            <a:r>
              <a:rPr lang="es-PE" sz="1600" dirty="0"/>
              <a:t>mayoría de los esquemas de APP permiten al sector público repartir el costo de la inversión en infraestructura </a:t>
            </a:r>
            <a:r>
              <a:rPr lang="es-PE" sz="1600" b="1" i="1" u="sng" dirty="0"/>
              <a:t>a lo largo de la vida del activo, de manera muy similar a como lo hacen los propietarios de casas con sus hipotecas</a:t>
            </a:r>
            <a:r>
              <a:rPr lang="es-PE" sz="1600" dirty="0"/>
              <a:t>. Como resultado, los proyectos de infraestructura pueden adelantarse en tiempo, permitiendo que los usuarios reciban los beneficios de la inversión mucho antes que con el financiamiento típico en el que se va pagando conforme se va construyendo. </a:t>
            </a:r>
          </a:p>
        </p:txBody>
      </p:sp>
      <p:sp>
        <p:nvSpPr>
          <p:cNvPr id="6" name="Rectángulo 5"/>
          <p:cNvSpPr/>
          <p:nvPr/>
        </p:nvSpPr>
        <p:spPr>
          <a:xfrm>
            <a:off x="766973" y="3481212"/>
            <a:ext cx="5342881" cy="1600438"/>
          </a:xfrm>
          <a:prstGeom prst="rect">
            <a:avLst/>
          </a:prstGeom>
        </p:spPr>
        <p:txBody>
          <a:bodyPr wrap="square">
            <a:spAutoFit/>
          </a:bodyPr>
          <a:lstStyle/>
          <a:p>
            <a:r>
              <a:rPr lang="es-PE" b="1" u="sng" dirty="0" smtClean="0"/>
              <a:t>ENTREGA A TIEMPO Y DENTRO DEL PRESUPUESTO </a:t>
            </a:r>
          </a:p>
          <a:p>
            <a:pPr algn="just"/>
            <a:r>
              <a:rPr lang="es-PE" sz="1600" dirty="0" smtClean="0"/>
              <a:t>Las </a:t>
            </a:r>
            <a:r>
              <a:rPr lang="es-PE" sz="1600" dirty="0"/>
              <a:t>asociaciones público-privadas también tienen un historial probado de finalizar la construcción a tiempo o incluso antes de lo programado. En Canadá, por ejemplo, la Terminal 3 del aeropuerto Pearson de Toronto fue terminada 18 meses antes de lo estimado, bajo un contrato APP. 23</a:t>
            </a:r>
          </a:p>
        </p:txBody>
      </p:sp>
      <p:sp>
        <p:nvSpPr>
          <p:cNvPr id="7" name="Rectángulo 6"/>
          <p:cNvSpPr/>
          <p:nvPr/>
        </p:nvSpPr>
        <p:spPr>
          <a:xfrm>
            <a:off x="6220691" y="487372"/>
            <a:ext cx="5652653" cy="3354765"/>
          </a:xfrm>
          <a:prstGeom prst="rect">
            <a:avLst/>
          </a:prstGeom>
        </p:spPr>
        <p:txBody>
          <a:bodyPr wrap="square">
            <a:spAutoFit/>
          </a:bodyPr>
          <a:lstStyle/>
          <a:p>
            <a:pPr algn="just"/>
            <a:r>
              <a:rPr lang="es-PE" b="1" u="sng" dirty="0" smtClean="0"/>
              <a:t>PASAR EL RIESGO DE CONSTRUCCIÓN Y MANTENIMIENTO AL SECTOR PRIVADO.</a:t>
            </a:r>
          </a:p>
          <a:p>
            <a:pPr algn="just"/>
            <a:r>
              <a:rPr lang="es-PE" sz="1600" dirty="0" smtClean="0"/>
              <a:t>Algún </a:t>
            </a:r>
            <a:r>
              <a:rPr lang="es-PE" sz="1600" dirty="0"/>
              <a:t>programa o crisis requiere fondos con mayor urgencia que la reparación de un camino antiguo o escuela, un déficit de presupuesto puede hacer que los fondos para mantenimiento de infraestructura desciendan aún más en la lista de prioridades</a:t>
            </a:r>
            <a:r>
              <a:rPr lang="es-PE" sz="1600" dirty="0" smtClean="0"/>
              <a:t>, en conclusión, </a:t>
            </a:r>
            <a:r>
              <a:rPr lang="es-PE" sz="1600" b="1" u="sng" dirty="0" smtClean="0"/>
              <a:t>el mantenimiento se aplaza </a:t>
            </a:r>
            <a:r>
              <a:rPr lang="es-PE" sz="1600" b="1" u="sng" dirty="0"/>
              <a:t>frecuentemente</a:t>
            </a:r>
            <a:r>
              <a:rPr lang="es-PE" sz="1600" dirty="0"/>
              <a:t>. Los aplazamientos continuos provocan más problemas de seguridad en un periodo de tiempo más corto, reducen la calidad de los servicios y, por lo general, empeoran los resultados financieros. Las APP bien diseñadas pueden aliviar estos problemas transfiriendo ciertos riesgos de construcción y mantenimiento al sector </a:t>
            </a:r>
            <a:r>
              <a:rPr lang="es-PE" sz="1600" dirty="0" smtClean="0"/>
              <a:t>privado.</a:t>
            </a:r>
            <a:endParaRPr lang="es-PE" sz="1600" dirty="0"/>
          </a:p>
        </p:txBody>
      </p:sp>
      <p:sp>
        <p:nvSpPr>
          <p:cNvPr id="8" name="Rectángulo 7"/>
          <p:cNvSpPr/>
          <p:nvPr/>
        </p:nvSpPr>
        <p:spPr>
          <a:xfrm>
            <a:off x="6220689" y="3788989"/>
            <a:ext cx="5541820" cy="2831544"/>
          </a:xfrm>
          <a:prstGeom prst="rect">
            <a:avLst/>
          </a:prstGeom>
        </p:spPr>
        <p:txBody>
          <a:bodyPr wrap="square">
            <a:spAutoFit/>
          </a:bodyPr>
          <a:lstStyle/>
          <a:p>
            <a:r>
              <a:rPr lang="es-PE" b="1" u="sng" dirty="0" smtClean="0"/>
              <a:t>AHORRO EN COSTOS DEL CICLO DE VIDA</a:t>
            </a:r>
          </a:p>
          <a:p>
            <a:pPr algn="just"/>
            <a:r>
              <a:rPr lang="es-PE" sz="1600" dirty="0"/>
              <a:t>En los contratos tradicionales, normalmente, el papel del sector privado se limita a la </a:t>
            </a:r>
            <a:r>
              <a:rPr lang="es-PE" sz="1600" b="1" u="sng" dirty="0"/>
              <a:t>construcción inmediata</a:t>
            </a:r>
            <a:r>
              <a:rPr lang="es-PE" sz="1600" dirty="0"/>
              <a:t>. Esto puede crear un incentivo para economizar hoy en los elementos de construcción aunque, en el largo plazo, los costos de mantenimiento pudieran ser más altos. Si se transfieren al sector privado las responsabilidades de operación y mantenimiento en el largo plazo, se crea un incentivo fuerte para asegurar la calidad de la construcción en el largo plazo, ya que el privado será responsable de los costos de mantenimiento durante muchos años. </a:t>
            </a:r>
          </a:p>
        </p:txBody>
      </p:sp>
      <p:sp>
        <p:nvSpPr>
          <p:cNvPr id="9" name="Rectángulo 8"/>
          <p:cNvSpPr/>
          <p:nvPr/>
        </p:nvSpPr>
        <p:spPr>
          <a:xfrm>
            <a:off x="766972" y="5155533"/>
            <a:ext cx="5342880" cy="1354217"/>
          </a:xfrm>
          <a:prstGeom prst="rect">
            <a:avLst/>
          </a:prstGeom>
        </p:spPr>
        <p:txBody>
          <a:bodyPr wrap="square">
            <a:spAutoFit/>
          </a:bodyPr>
          <a:lstStyle/>
          <a:p>
            <a:r>
              <a:rPr lang="es-PE" b="1" u="sng" dirty="0" smtClean="0"/>
              <a:t>FUERTE ORIENTACIÓN DEL SERVICIO AL CLIENTE</a:t>
            </a:r>
          </a:p>
          <a:p>
            <a:pPr algn="just"/>
            <a:r>
              <a:rPr lang="es-PE" sz="1600" dirty="0" smtClean="0"/>
              <a:t>Los </a:t>
            </a:r>
            <a:r>
              <a:rPr lang="es-PE" sz="1600" dirty="0"/>
              <a:t>proveedores de infraestructura del sector privado, que frecuentemente dependen de las cuotas de los usuarios para sus ingresos, tienen un importante incentivo para enfocarse en proporcionar un servicio de mayor calidad al </a:t>
            </a:r>
            <a:r>
              <a:rPr lang="es-PE" sz="1600" dirty="0" smtClean="0"/>
              <a:t>cliente.</a:t>
            </a:r>
            <a:endParaRPr lang="es-PE" sz="1600" dirty="0"/>
          </a:p>
        </p:txBody>
      </p:sp>
    </p:spTree>
    <p:extLst>
      <p:ext uri="{BB962C8B-B14F-4D97-AF65-F5344CB8AC3E}">
        <p14:creationId xmlns:p14="http://schemas.microsoft.com/office/powerpoint/2010/main" val="1097992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a 3"/>
          <p:cNvGraphicFramePr/>
          <p:nvPr>
            <p:extLst>
              <p:ext uri="{D42A27DB-BD31-4B8C-83A1-F6EECF244321}">
                <p14:modId xmlns:p14="http://schemas.microsoft.com/office/powerpoint/2010/main" val="4280397251"/>
              </p:ext>
            </p:extLst>
          </p:nvPr>
        </p:nvGraphicFramePr>
        <p:xfrm>
          <a:off x="1477365" y="1559114"/>
          <a:ext cx="8700956" cy="293793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Disco magnético 4"/>
          <p:cNvSpPr/>
          <p:nvPr/>
        </p:nvSpPr>
        <p:spPr>
          <a:xfrm>
            <a:off x="4781863" y="1918741"/>
            <a:ext cx="2083632" cy="2248525"/>
          </a:xfrm>
          <a:prstGeom prst="flowChartMagneticDisk">
            <a:avLst/>
          </a:prstGeom>
          <a:solidFill>
            <a:schemeClr val="accent5">
              <a:lumMod val="50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PE" sz="2400" b="1" dirty="0" smtClean="0"/>
              <a:t>Asociación Público Privada APP</a:t>
            </a:r>
            <a:endParaRPr lang="es-PE" sz="2400" b="1" dirty="0"/>
          </a:p>
        </p:txBody>
      </p:sp>
      <p:sp>
        <p:nvSpPr>
          <p:cNvPr id="6" name="Rectángulo 5"/>
          <p:cNvSpPr/>
          <p:nvPr/>
        </p:nvSpPr>
        <p:spPr>
          <a:xfrm>
            <a:off x="2268457" y="4823528"/>
            <a:ext cx="7415870" cy="1200329"/>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algn="just"/>
            <a:r>
              <a:rPr lang="es-PE" dirty="0"/>
              <a:t>E</a:t>
            </a:r>
            <a:r>
              <a:rPr lang="es-PE" dirty="0" smtClean="0"/>
              <a:t>l </a:t>
            </a:r>
            <a:r>
              <a:rPr lang="es-PE" dirty="0"/>
              <a:t>modelo de contratación de las </a:t>
            </a:r>
            <a:r>
              <a:rPr lang="es-PE" dirty="0" err="1"/>
              <a:t>APP’s</a:t>
            </a:r>
            <a:r>
              <a:rPr lang="es-PE" dirty="0"/>
              <a:t> peruano ha resultado beneficioso </a:t>
            </a:r>
            <a:r>
              <a:rPr lang="es-PE" dirty="0" smtClean="0"/>
              <a:t>en </a:t>
            </a:r>
            <a:r>
              <a:rPr lang="es-PE" dirty="0"/>
              <a:t>comparación con alguno de los dos modelos extremos, es decir, un modelo totalmente privatizado o un modelo estatal </a:t>
            </a:r>
            <a:r>
              <a:rPr lang="es-PE" dirty="0" smtClean="0"/>
              <a:t>intervencionista. Es un modelo intermedio.</a:t>
            </a:r>
            <a:endParaRPr lang="es-PE" dirty="0"/>
          </a:p>
        </p:txBody>
      </p:sp>
    </p:spTree>
    <p:extLst>
      <p:ext uri="{BB962C8B-B14F-4D97-AF65-F5344CB8AC3E}">
        <p14:creationId xmlns:p14="http://schemas.microsoft.com/office/powerpoint/2010/main" val="34032435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p:cNvPicPr>
            <a:picLocks noChangeAspect="1"/>
          </p:cNvPicPr>
          <p:nvPr/>
        </p:nvPicPr>
        <p:blipFill rotWithShape="1">
          <a:blip r:embed="rId2"/>
          <a:srcRect l="12454" t="25515" r="29182" b="23576"/>
          <a:stretch/>
        </p:blipFill>
        <p:spPr>
          <a:xfrm>
            <a:off x="1731819" y="1163782"/>
            <a:ext cx="8894618" cy="4364182"/>
          </a:xfrm>
          <a:prstGeom prst="rect">
            <a:avLst/>
          </a:prstGeom>
        </p:spPr>
      </p:pic>
    </p:spTree>
    <p:extLst>
      <p:ext uri="{BB962C8B-B14F-4D97-AF65-F5344CB8AC3E}">
        <p14:creationId xmlns:p14="http://schemas.microsoft.com/office/powerpoint/2010/main" val="379500881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p:cNvPicPr>
            <a:picLocks noChangeAspect="1"/>
          </p:cNvPicPr>
          <p:nvPr/>
        </p:nvPicPr>
        <p:blipFill rotWithShape="1">
          <a:blip r:embed="rId2"/>
          <a:srcRect l="18625" t="6444" r="50750" b="26445"/>
          <a:stretch/>
        </p:blipFill>
        <p:spPr>
          <a:xfrm>
            <a:off x="342900" y="183683"/>
            <a:ext cx="4914900" cy="6496517"/>
          </a:xfrm>
          <a:prstGeom prst="rect">
            <a:avLst/>
          </a:prstGeom>
          <a:ln>
            <a:noFill/>
          </a:ln>
          <a:effectLst>
            <a:softEdge rad="112500"/>
          </a:effectLst>
        </p:spPr>
      </p:pic>
      <p:sp>
        <p:nvSpPr>
          <p:cNvPr id="5" name="Rectángulo 4"/>
          <p:cNvSpPr/>
          <p:nvPr/>
        </p:nvSpPr>
        <p:spPr>
          <a:xfrm>
            <a:off x="5632450" y="1792054"/>
            <a:ext cx="5956300" cy="1569660"/>
          </a:xfrm>
          <a:prstGeom prst="rect">
            <a:avLst/>
          </a:prstGeom>
        </p:spPr>
        <p:txBody>
          <a:bodyPr wrap="square">
            <a:spAutoFit/>
          </a:bodyPr>
          <a:lstStyle/>
          <a:p>
            <a:pPr algn="just"/>
            <a:r>
              <a:rPr lang="es-PE" sz="1600" dirty="0">
                <a:solidFill>
                  <a:srgbClr val="323232"/>
                </a:solidFill>
                <a:latin typeface="Georgia" panose="02040502050405020303" pitchFamily="18" charset="0"/>
              </a:rPr>
              <a:t>El programa de 5 años de </a:t>
            </a:r>
            <a:r>
              <a:rPr lang="es-PE" sz="1600" b="1" dirty="0">
                <a:solidFill>
                  <a:srgbClr val="9F581B"/>
                </a:solidFill>
                <a:latin typeface="Georgia" panose="02040502050405020303" pitchFamily="18" charset="0"/>
                <a:hlinkClick r:id="rId3"/>
              </a:rPr>
              <a:t>asociaciones público-privadas</a:t>
            </a:r>
            <a:r>
              <a:rPr lang="es-PE" sz="1600" dirty="0">
                <a:solidFill>
                  <a:srgbClr val="323232"/>
                </a:solidFill>
                <a:latin typeface="Georgia" panose="02040502050405020303" pitchFamily="18" charset="0"/>
              </a:rPr>
              <a:t> (APP), permitiría cerrar la </a:t>
            </a:r>
            <a:r>
              <a:rPr lang="es-PE" sz="1600" b="1" dirty="0">
                <a:solidFill>
                  <a:srgbClr val="9F581B"/>
                </a:solidFill>
                <a:latin typeface="Georgia" panose="02040502050405020303" pitchFamily="18" charset="0"/>
                <a:hlinkClick r:id="rId4"/>
              </a:rPr>
              <a:t>brecha de infraestructura</a:t>
            </a:r>
            <a:r>
              <a:rPr lang="es-PE" sz="1600" dirty="0">
                <a:solidFill>
                  <a:srgbClr val="323232"/>
                </a:solidFill>
                <a:latin typeface="Georgia" panose="02040502050405020303" pitchFamily="18" charset="0"/>
              </a:rPr>
              <a:t> del país, estimada actualmente en US$ </a:t>
            </a:r>
            <a:r>
              <a:rPr lang="es-PE" sz="1600" b="1" dirty="0">
                <a:solidFill>
                  <a:srgbClr val="FF0000"/>
                </a:solidFill>
                <a:latin typeface="Georgia" panose="02040502050405020303" pitchFamily="18" charset="0"/>
              </a:rPr>
              <a:t>88,000 millones</a:t>
            </a:r>
            <a:r>
              <a:rPr lang="es-PE" sz="1600" dirty="0">
                <a:solidFill>
                  <a:srgbClr val="323232"/>
                </a:solidFill>
                <a:latin typeface="Georgia" panose="02040502050405020303" pitchFamily="18" charset="0"/>
              </a:rPr>
              <a:t>, declaró el presidente de la Asociación para el Fomento de la Infraestructura Nacional (AFIN),</a:t>
            </a:r>
            <a:r>
              <a:rPr lang="es-PE" sz="1600" b="1" dirty="0">
                <a:solidFill>
                  <a:srgbClr val="9F581B"/>
                </a:solidFill>
                <a:latin typeface="Georgia" panose="02040502050405020303" pitchFamily="18" charset="0"/>
                <a:hlinkClick r:id="rId5"/>
              </a:rPr>
              <a:t>Gonzalo </a:t>
            </a:r>
            <a:r>
              <a:rPr lang="es-PE" sz="1600" b="1" dirty="0" err="1">
                <a:solidFill>
                  <a:srgbClr val="9F581B"/>
                </a:solidFill>
                <a:latin typeface="Georgia" panose="02040502050405020303" pitchFamily="18" charset="0"/>
                <a:hlinkClick r:id="rId5"/>
              </a:rPr>
              <a:t>Prialé</a:t>
            </a:r>
            <a:r>
              <a:rPr lang="es-PE" sz="1600" dirty="0">
                <a:solidFill>
                  <a:srgbClr val="323232"/>
                </a:solidFill>
                <a:latin typeface="Georgia" panose="02040502050405020303" pitchFamily="18" charset="0"/>
              </a:rPr>
              <a:t>.</a:t>
            </a:r>
            <a:endParaRPr lang="es-PE" sz="1600" dirty="0"/>
          </a:p>
        </p:txBody>
      </p:sp>
      <p:sp>
        <p:nvSpPr>
          <p:cNvPr id="6" name="Rectángulo 5"/>
          <p:cNvSpPr/>
          <p:nvPr/>
        </p:nvSpPr>
        <p:spPr>
          <a:xfrm>
            <a:off x="5651500" y="3561709"/>
            <a:ext cx="5956300" cy="1323439"/>
          </a:xfrm>
          <a:prstGeom prst="rect">
            <a:avLst/>
          </a:prstGeom>
        </p:spPr>
        <p:txBody>
          <a:bodyPr wrap="square">
            <a:spAutoFit/>
          </a:bodyPr>
          <a:lstStyle/>
          <a:p>
            <a:pPr algn="just"/>
            <a:r>
              <a:rPr lang="es-PE" sz="1600" dirty="0">
                <a:solidFill>
                  <a:srgbClr val="323232"/>
                </a:solidFill>
                <a:latin typeface="Georgia" panose="02040502050405020303" pitchFamily="18" charset="0"/>
              </a:rPr>
              <a:t>“En cinco años se adjudican los proyectos y estos se construyen entre cuatro o cinco años más, así que estamos hablando de diez años en que se terminarían las obras. Y esto implicaría cerrar la brecha de infraestructura estimada actualmente”, dijo a </a:t>
            </a:r>
            <a:r>
              <a:rPr lang="es-PE" sz="1600" b="1" dirty="0">
                <a:solidFill>
                  <a:srgbClr val="323232"/>
                </a:solidFill>
                <a:latin typeface="Georgia" panose="02040502050405020303" pitchFamily="18" charset="0"/>
              </a:rPr>
              <a:t>Gestion.pe</a:t>
            </a:r>
            <a:r>
              <a:rPr lang="es-PE" sz="1600" dirty="0">
                <a:solidFill>
                  <a:srgbClr val="323232"/>
                </a:solidFill>
                <a:latin typeface="Georgia" panose="02040502050405020303" pitchFamily="18" charset="0"/>
              </a:rPr>
              <a:t>.</a:t>
            </a:r>
            <a:endParaRPr lang="es-PE" sz="1600" dirty="0"/>
          </a:p>
        </p:txBody>
      </p:sp>
      <p:sp>
        <p:nvSpPr>
          <p:cNvPr id="7" name="Rectángulo 6"/>
          <p:cNvSpPr/>
          <p:nvPr/>
        </p:nvSpPr>
        <p:spPr>
          <a:xfrm>
            <a:off x="5473700" y="391730"/>
            <a:ext cx="6273800" cy="1200329"/>
          </a:xfrm>
          <a:prstGeom prst="rect">
            <a:avLst/>
          </a:prstGeom>
          <a:scene3d>
            <a:camera prst="perspectiveRelaxedModerately"/>
            <a:lightRig rig="threePt" dir="t"/>
          </a:scene3d>
        </p:spPr>
        <p:style>
          <a:lnRef idx="2">
            <a:schemeClr val="accent2"/>
          </a:lnRef>
          <a:fillRef idx="1">
            <a:schemeClr val="lt1"/>
          </a:fillRef>
          <a:effectRef idx="0">
            <a:schemeClr val="accent2"/>
          </a:effectRef>
          <a:fontRef idx="minor">
            <a:schemeClr val="dk1"/>
          </a:fontRef>
        </p:style>
        <p:txBody>
          <a:bodyPr wrap="square">
            <a:spAutoFit/>
          </a:bodyPr>
          <a:lstStyle/>
          <a:p>
            <a:pPr algn="just"/>
            <a:r>
              <a:rPr lang="es-PE" b="1" dirty="0">
                <a:solidFill>
                  <a:schemeClr val="tx1">
                    <a:lumMod val="95000"/>
                    <a:lumOff val="5000"/>
                  </a:schemeClr>
                </a:solidFill>
                <a:latin typeface="Montserrat"/>
              </a:rPr>
              <a:t>AFIN es una asociación gremial que agrupa a las principales empresas concesionarias de infraestructura de servicios públicos en los sectores de energía, transporte, telecomunicaciones, salud y saneamiento. </a:t>
            </a:r>
            <a:endParaRPr lang="es-PE" b="1" dirty="0">
              <a:solidFill>
                <a:schemeClr val="tx1">
                  <a:lumMod val="95000"/>
                  <a:lumOff val="5000"/>
                </a:schemeClr>
              </a:solidFill>
            </a:endParaRPr>
          </a:p>
        </p:txBody>
      </p:sp>
      <p:sp>
        <p:nvSpPr>
          <p:cNvPr id="8" name="Rectángulo 7"/>
          <p:cNvSpPr/>
          <p:nvPr/>
        </p:nvSpPr>
        <p:spPr>
          <a:xfrm>
            <a:off x="5651500" y="5085143"/>
            <a:ext cx="6096000" cy="1323439"/>
          </a:xfrm>
          <a:prstGeom prst="rect">
            <a:avLst/>
          </a:prstGeom>
        </p:spPr>
        <p:txBody>
          <a:bodyPr>
            <a:spAutoFit/>
          </a:bodyPr>
          <a:lstStyle/>
          <a:p>
            <a:pPr algn="just"/>
            <a:r>
              <a:rPr lang="es-PE" sz="1400" dirty="0">
                <a:solidFill>
                  <a:srgbClr val="323232"/>
                </a:solidFill>
                <a:latin typeface="Georgia" panose="02040502050405020303" pitchFamily="18" charset="0"/>
              </a:rPr>
              <a:t>“</a:t>
            </a:r>
            <a:r>
              <a:rPr lang="es-PE" sz="1600" dirty="0">
                <a:solidFill>
                  <a:srgbClr val="323232"/>
                </a:solidFill>
                <a:latin typeface="Georgia" panose="02040502050405020303" pitchFamily="18" charset="0"/>
              </a:rPr>
              <a:t>El invertir anualmente alrededor de 6% a 7% del producto, porque esos son los </a:t>
            </a:r>
            <a:r>
              <a:rPr lang="es-PE" sz="1600" b="1" dirty="0">
                <a:solidFill>
                  <a:srgbClr val="FF0000"/>
                </a:solidFill>
                <a:latin typeface="Georgia" panose="02040502050405020303" pitchFamily="18" charset="0"/>
              </a:rPr>
              <a:t>US$ 14,000 </a:t>
            </a:r>
            <a:r>
              <a:rPr lang="es-PE" sz="1600" dirty="0">
                <a:solidFill>
                  <a:srgbClr val="323232"/>
                </a:solidFill>
                <a:latin typeface="Georgia" panose="02040502050405020303" pitchFamily="18" charset="0"/>
              </a:rPr>
              <a:t>que proponemos, impacta a la economía de tal forma que el ritmo de crecimiento anual se incrementa 2% solamente poniendo en marcha las construcciones de estos grandes proyectos”, manifiesta.</a:t>
            </a:r>
          </a:p>
        </p:txBody>
      </p:sp>
    </p:spTree>
    <p:extLst>
      <p:ext uri="{BB962C8B-B14F-4D97-AF65-F5344CB8AC3E}">
        <p14:creationId xmlns:p14="http://schemas.microsoft.com/office/powerpoint/2010/main" val="313909631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ángulo 3"/>
          <p:cNvSpPr/>
          <p:nvPr/>
        </p:nvSpPr>
        <p:spPr>
          <a:xfrm>
            <a:off x="948404" y="592435"/>
            <a:ext cx="2167196" cy="584775"/>
          </a:xfrm>
          <a:prstGeom prst="rect">
            <a:avLst/>
          </a:prstGeom>
          <a:noFill/>
        </p:spPr>
        <p:txBody>
          <a:bodyPr wrap="none" lIns="91440" tIns="45720" rIns="91440" bIns="45720">
            <a:spAutoFit/>
          </a:bodyPr>
          <a:lstStyle/>
          <a:p>
            <a:pPr algn="ctr"/>
            <a:r>
              <a:rPr lang="es-ES" sz="3200" b="1" cap="none" spc="0" dirty="0" smtClean="0">
                <a:ln w="0"/>
                <a:solidFill>
                  <a:schemeClr val="accent5">
                    <a:lumMod val="50000"/>
                  </a:schemeClr>
                </a:solidFill>
                <a:effectLst>
                  <a:outerShdw blurRad="38100" dist="25400" dir="5400000" algn="ctr" rotWithShape="0">
                    <a:srgbClr val="6E747A">
                      <a:alpha val="43000"/>
                    </a:srgbClr>
                  </a:outerShdw>
                </a:effectLst>
              </a:rPr>
              <a:t>Marco legal</a:t>
            </a:r>
            <a:endParaRPr lang="es-ES" sz="3200" b="1" cap="none" spc="0" dirty="0">
              <a:ln w="0"/>
              <a:solidFill>
                <a:schemeClr val="accent5">
                  <a:lumMod val="50000"/>
                </a:schemeClr>
              </a:solidFill>
              <a:effectLst>
                <a:outerShdw blurRad="38100" dist="25400" dir="5400000" algn="ctr" rotWithShape="0">
                  <a:srgbClr val="6E747A">
                    <a:alpha val="43000"/>
                  </a:srgbClr>
                </a:outerShdw>
              </a:effectLst>
            </a:endParaRPr>
          </a:p>
        </p:txBody>
      </p:sp>
      <p:sp>
        <p:nvSpPr>
          <p:cNvPr id="6" name="Rectángulo 5"/>
          <p:cNvSpPr/>
          <p:nvPr/>
        </p:nvSpPr>
        <p:spPr>
          <a:xfrm>
            <a:off x="647700" y="1435336"/>
            <a:ext cx="11125200" cy="5426870"/>
          </a:xfrm>
          <a:prstGeom prst="rect">
            <a:avLst/>
          </a:prstGeom>
        </p:spPr>
        <p:txBody>
          <a:bodyPr wrap="square">
            <a:spAutoFit/>
          </a:bodyPr>
          <a:lstStyle/>
          <a:p>
            <a:pPr marL="342900" lvl="0" indent="-342900" algn="just">
              <a:lnSpc>
                <a:spcPct val="107000"/>
              </a:lnSpc>
              <a:spcAft>
                <a:spcPts val="0"/>
              </a:spcAft>
              <a:buFont typeface="Symbol" panose="05050102010706020507" pitchFamily="18" charset="2"/>
              <a:buChar char=""/>
            </a:pPr>
            <a:r>
              <a:rPr lang="es-PE" b="1" u="sng" dirty="0">
                <a:solidFill>
                  <a:schemeClr val="accent1">
                    <a:lumMod val="75000"/>
                  </a:schemeClr>
                </a:solidFill>
                <a:latin typeface="Arial" panose="020B0604020202020204" pitchFamily="34" charset="0"/>
                <a:ea typeface="Times New Roman" panose="02020603050405020304" pitchFamily="18" charset="0"/>
                <a:cs typeface="Times New Roman" panose="02020603050405020304" pitchFamily="18" charset="0"/>
              </a:rPr>
              <a:t>Decreto Legislativo Nº 1012</a:t>
            </a:r>
            <a:r>
              <a:rPr lang="es-PE" dirty="0">
                <a:latin typeface="Arial" panose="020B0604020202020204" pitchFamily="34" charset="0"/>
                <a:ea typeface="Times New Roman" panose="02020603050405020304" pitchFamily="18" charset="0"/>
                <a:cs typeface="Times New Roman" panose="02020603050405020304" pitchFamily="18" charset="0"/>
              </a:rPr>
              <a:t>, que aprueba la Ley Marco de Asociaciones Público -Privadas para la generación de empleo productivo y dicta normas para la agilización de los Procesos de Promoción de la Inversión Privada, y modificatorias</a:t>
            </a:r>
            <a:r>
              <a:rPr lang="es-PE" dirty="0" smtClean="0">
                <a:latin typeface="Arial" panose="020B0604020202020204" pitchFamily="34" charset="0"/>
                <a:ea typeface="Times New Roman" panose="02020603050405020304" pitchFamily="18" charset="0"/>
                <a:cs typeface="Times New Roman" panose="02020603050405020304" pitchFamily="18" charset="0"/>
              </a:rPr>
              <a:t>.</a:t>
            </a:r>
          </a:p>
          <a:p>
            <a:pPr lvl="0" algn="just">
              <a:lnSpc>
                <a:spcPct val="107000"/>
              </a:lnSpc>
              <a:spcAft>
                <a:spcPts val="0"/>
              </a:spcAft>
            </a:pPr>
            <a:endParaRPr lang="es-PE" dirty="0">
              <a:latin typeface="Calibri" panose="020F0502020204030204" pitchFamily="34" charset="0"/>
              <a:ea typeface="Times New Roman" panose="02020603050405020304" pitchFamily="18" charset="0"/>
              <a:cs typeface="Times New Roman" panose="02020603050405020304" pitchFamily="18" charset="0"/>
            </a:endParaRPr>
          </a:p>
          <a:p>
            <a:pPr marL="342900" lvl="0" indent="-342900" algn="just">
              <a:lnSpc>
                <a:spcPct val="107000"/>
              </a:lnSpc>
              <a:spcAft>
                <a:spcPts val="0"/>
              </a:spcAft>
              <a:buFont typeface="Symbol" panose="05050102010706020507" pitchFamily="18" charset="2"/>
              <a:buChar char=""/>
            </a:pPr>
            <a:r>
              <a:rPr lang="es-PE" b="1" u="sng" dirty="0">
                <a:solidFill>
                  <a:schemeClr val="accent1">
                    <a:lumMod val="75000"/>
                  </a:schemeClr>
                </a:solidFill>
                <a:latin typeface="Arial" panose="020B0604020202020204" pitchFamily="34" charset="0"/>
                <a:ea typeface="Times New Roman" panose="02020603050405020304" pitchFamily="18" charset="0"/>
                <a:cs typeface="Times New Roman" panose="02020603050405020304" pitchFamily="18" charset="0"/>
              </a:rPr>
              <a:t>Decreto Supremo N° 127-2014-EF</a:t>
            </a:r>
            <a:r>
              <a:rPr lang="es-PE" dirty="0">
                <a:latin typeface="Arial" panose="020B0604020202020204" pitchFamily="34" charset="0"/>
                <a:ea typeface="Times New Roman" panose="02020603050405020304" pitchFamily="18" charset="0"/>
                <a:cs typeface="Times New Roman" panose="02020603050405020304" pitchFamily="18" charset="0"/>
              </a:rPr>
              <a:t>, que aprueba el Reglamento del Decreto Legislativo N° 1012, que aprueba la Ley Marco de Asociaciones Público Privadas para la Generación del Empleo Productivo y dicta normas para la agilización de los procesos de Promoción de la Inversión Privada</a:t>
            </a:r>
            <a:r>
              <a:rPr lang="es-PE" dirty="0" smtClean="0">
                <a:latin typeface="Arial" panose="020B0604020202020204" pitchFamily="34" charset="0"/>
                <a:ea typeface="Times New Roman" panose="02020603050405020304" pitchFamily="18" charset="0"/>
                <a:cs typeface="Times New Roman" panose="02020603050405020304" pitchFamily="18" charset="0"/>
              </a:rPr>
              <a:t>.</a:t>
            </a:r>
          </a:p>
          <a:p>
            <a:pPr marL="342900" lvl="0" indent="-342900" algn="just">
              <a:lnSpc>
                <a:spcPct val="107000"/>
              </a:lnSpc>
              <a:spcAft>
                <a:spcPts val="0"/>
              </a:spcAft>
              <a:buFont typeface="Symbol" panose="05050102010706020507" pitchFamily="18" charset="2"/>
              <a:buChar char=""/>
            </a:pPr>
            <a:endParaRPr lang="es-PE" dirty="0" smtClean="0">
              <a:latin typeface="Arial" panose="020B0604020202020204" pitchFamily="34" charset="0"/>
              <a:ea typeface="Times New Roman" panose="02020603050405020304" pitchFamily="18" charset="0"/>
              <a:cs typeface="Times New Roman" panose="02020603050405020304" pitchFamily="18" charset="0"/>
            </a:endParaRPr>
          </a:p>
          <a:p>
            <a:pPr marL="342900" lvl="0" indent="-342900" algn="just">
              <a:lnSpc>
                <a:spcPct val="107000"/>
              </a:lnSpc>
              <a:spcAft>
                <a:spcPts val="0"/>
              </a:spcAft>
              <a:buFont typeface="Symbol" panose="05050102010706020507" pitchFamily="18" charset="2"/>
              <a:buChar char=""/>
            </a:pPr>
            <a:r>
              <a:rPr lang="es-PE" b="1" u="sng" dirty="0">
                <a:solidFill>
                  <a:schemeClr val="accent1">
                    <a:lumMod val="75000"/>
                  </a:schemeClr>
                </a:solidFill>
                <a:latin typeface="Arial" panose="020B0604020202020204" pitchFamily="34" charset="0"/>
                <a:ea typeface="Times New Roman" panose="02020603050405020304" pitchFamily="18" charset="0"/>
                <a:cs typeface="Times New Roman" panose="02020603050405020304" pitchFamily="18" charset="0"/>
              </a:rPr>
              <a:t>Ley 30167, Ley que modifica al D.L. 1012 </a:t>
            </a:r>
          </a:p>
          <a:p>
            <a:pPr lvl="0" algn="just">
              <a:lnSpc>
                <a:spcPct val="107000"/>
              </a:lnSpc>
              <a:spcAft>
                <a:spcPts val="0"/>
              </a:spcAft>
            </a:pPr>
            <a:endParaRPr lang="es-PE" dirty="0" smtClean="0">
              <a:latin typeface="Arial" panose="020B0604020202020204" pitchFamily="34" charset="0"/>
              <a:ea typeface="Times New Roman" panose="02020603050405020304" pitchFamily="18" charset="0"/>
              <a:cs typeface="Times New Roman" panose="02020603050405020304" pitchFamily="18" charset="0"/>
            </a:endParaRPr>
          </a:p>
          <a:p>
            <a:pPr marL="342900" indent="-342900" algn="just">
              <a:lnSpc>
                <a:spcPct val="107000"/>
              </a:lnSpc>
              <a:buFont typeface="Symbol" panose="05050102010706020507" pitchFamily="18" charset="2"/>
              <a:buChar char=""/>
            </a:pPr>
            <a:r>
              <a:rPr lang="es-PE" b="1" u="sng" dirty="0">
                <a:solidFill>
                  <a:schemeClr val="accent1">
                    <a:lumMod val="75000"/>
                  </a:schemeClr>
                </a:solidFill>
                <a:latin typeface="Arial" panose="020B0604020202020204" pitchFamily="34" charset="0"/>
                <a:ea typeface="Times New Roman" panose="02020603050405020304" pitchFamily="18" charset="0"/>
                <a:cs typeface="Times New Roman" panose="02020603050405020304" pitchFamily="18" charset="0"/>
              </a:rPr>
              <a:t>NICSP N° 32</a:t>
            </a:r>
            <a:r>
              <a:rPr lang="es-PE" b="1" dirty="0">
                <a:latin typeface="Arial" panose="020B0604020202020204" pitchFamily="34" charset="0"/>
                <a:ea typeface="Times New Roman" panose="02020603050405020304" pitchFamily="18" charset="0"/>
                <a:cs typeface="Times New Roman" panose="02020603050405020304" pitchFamily="18" charset="0"/>
              </a:rPr>
              <a:t>	</a:t>
            </a:r>
            <a:r>
              <a:rPr lang="es-PE" dirty="0">
                <a:latin typeface="Arial" panose="020B0604020202020204" pitchFamily="34" charset="0"/>
                <a:ea typeface="Times New Roman" panose="02020603050405020304" pitchFamily="18" charset="0"/>
                <a:cs typeface="Times New Roman" panose="02020603050405020304" pitchFamily="18" charset="0"/>
              </a:rPr>
              <a:t>Acuerdos de concesión de servicios: La Concedente. </a:t>
            </a:r>
            <a:endParaRPr lang="es-PE" dirty="0" smtClean="0">
              <a:latin typeface="Arial" panose="020B0604020202020204" pitchFamily="34" charset="0"/>
              <a:ea typeface="Times New Roman" panose="02020603050405020304" pitchFamily="18" charset="0"/>
              <a:cs typeface="Times New Roman" panose="02020603050405020304" pitchFamily="18" charset="0"/>
            </a:endParaRPr>
          </a:p>
          <a:p>
            <a:pPr algn="just">
              <a:lnSpc>
                <a:spcPct val="107000"/>
              </a:lnSpc>
            </a:pPr>
            <a:endParaRPr lang="es-PE" dirty="0" smtClean="0">
              <a:latin typeface="Arial" panose="020B0604020202020204" pitchFamily="34" charset="0"/>
              <a:ea typeface="Times New Roman" panose="02020603050405020304" pitchFamily="18" charset="0"/>
              <a:cs typeface="Times New Roman" panose="02020603050405020304" pitchFamily="18" charset="0"/>
            </a:endParaRPr>
          </a:p>
          <a:p>
            <a:pPr marL="342900" indent="-342900" algn="just">
              <a:lnSpc>
                <a:spcPct val="107000"/>
              </a:lnSpc>
              <a:buFont typeface="Symbol" panose="05050102010706020507" pitchFamily="18" charset="2"/>
              <a:buChar char=""/>
            </a:pPr>
            <a:r>
              <a:rPr lang="es-PE" b="1" dirty="0" smtClean="0">
                <a:solidFill>
                  <a:schemeClr val="accent1">
                    <a:lumMod val="75000"/>
                  </a:schemeClr>
                </a:solidFill>
                <a:latin typeface="Arial" panose="020B0604020202020204" pitchFamily="34" charset="0"/>
                <a:ea typeface="Times New Roman" panose="02020603050405020304" pitchFamily="18" charset="0"/>
                <a:cs typeface="Times New Roman" panose="02020603050405020304" pitchFamily="18" charset="0"/>
                <a:hlinkClick r:id="rId3" action="ppaction://hlinkfile"/>
              </a:rPr>
              <a:t>Resolución </a:t>
            </a:r>
            <a:r>
              <a:rPr lang="es-PE" b="1" dirty="0">
                <a:solidFill>
                  <a:schemeClr val="accent1">
                    <a:lumMod val="75000"/>
                  </a:schemeClr>
                </a:solidFill>
                <a:latin typeface="Arial" panose="020B0604020202020204" pitchFamily="34" charset="0"/>
                <a:ea typeface="Times New Roman" panose="02020603050405020304" pitchFamily="18" charset="0"/>
                <a:cs typeface="Times New Roman" panose="02020603050405020304" pitchFamily="18" charset="0"/>
                <a:hlinkClick r:id="rId3" action="ppaction://hlinkfile"/>
              </a:rPr>
              <a:t>Directoral </a:t>
            </a:r>
            <a:r>
              <a:rPr lang="es-PE" b="1" dirty="0" smtClean="0">
                <a:solidFill>
                  <a:schemeClr val="accent1">
                    <a:lumMod val="75000"/>
                  </a:schemeClr>
                </a:solidFill>
                <a:latin typeface="Arial" panose="020B0604020202020204" pitchFamily="34" charset="0"/>
                <a:ea typeface="Times New Roman" panose="02020603050405020304" pitchFamily="18" charset="0"/>
                <a:cs typeface="Times New Roman" panose="02020603050405020304" pitchFamily="18" charset="0"/>
                <a:hlinkClick r:id="rId3" action="ppaction://hlinkfile"/>
              </a:rPr>
              <a:t>011-2014-EF/51.01 </a:t>
            </a:r>
            <a:r>
              <a:rPr lang="es-PE" dirty="0" smtClean="0">
                <a:latin typeface="Arial" panose="020B0604020202020204" pitchFamily="34" charset="0"/>
                <a:ea typeface="Times New Roman" panose="02020603050405020304" pitchFamily="18" charset="0"/>
                <a:cs typeface="Times New Roman" panose="02020603050405020304" pitchFamily="18" charset="0"/>
                <a:hlinkClick r:id="rId3" action="ppaction://hlinkfile"/>
              </a:rPr>
              <a:t>que apr</a:t>
            </a:r>
            <a:r>
              <a:rPr lang="es-PE" dirty="0">
                <a:latin typeface="Arial" panose="020B0604020202020204" pitchFamily="34" charset="0"/>
                <a:ea typeface="Times New Roman" panose="02020603050405020304" pitchFamily="18" charset="0"/>
                <a:cs typeface="Times New Roman" panose="02020603050405020304" pitchFamily="18" charset="0"/>
                <a:hlinkClick r:id="rId3" action="ppaction://hlinkfile"/>
              </a:rPr>
              <a:t>ueba la </a:t>
            </a:r>
            <a:r>
              <a:rPr lang="es-PE" dirty="0" smtClean="0">
                <a:latin typeface="Arial" panose="020B0604020202020204" pitchFamily="34" charset="0"/>
                <a:ea typeface="Times New Roman" panose="02020603050405020304" pitchFamily="18" charset="0"/>
                <a:cs typeface="Times New Roman" panose="02020603050405020304" pitchFamily="18" charset="0"/>
                <a:hlinkClick r:id="rId3" action="ppaction://hlinkfile"/>
              </a:rPr>
              <a:t>Directiva N</a:t>
            </a:r>
            <a:r>
              <a:rPr lang="es-PE" dirty="0">
                <a:latin typeface="Arial" panose="020B0604020202020204" pitchFamily="34" charset="0"/>
                <a:ea typeface="Times New Roman" panose="02020603050405020304" pitchFamily="18" charset="0"/>
                <a:cs typeface="Times New Roman" panose="02020603050405020304" pitchFamily="18" charset="0"/>
                <a:hlinkClick r:id="rId3" action="ppaction://hlinkfile"/>
              </a:rPr>
              <a:t>° </a:t>
            </a:r>
            <a:r>
              <a:rPr lang="es-PE" dirty="0" smtClean="0">
                <a:latin typeface="Arial" panose="020B0604020202020204" pitchFamily="34" charset="0"/>
                <a:ea typeface="Times New Roman" panose="02020603050405020304" pitchFamily="18" charset="0"/>
                <a:cs typeface="Times New Roman" panose="02020603050405020304" pitchFamily="18" charset="0"/>
                <a:hlinkClick r:id="rId3" action="ppaction://hlinkfile"/>
              </a:rPr>
              <a:t>006-2014-EF/51.01 “Metodología Para el Reconocimiento y Medición de Contratos de Concesión en las Entidades Gubernamentales Concedentes</a:t>
            </a:r>
            <a:r>
              <a:rPr lang="es-PE" dirty="0" smtClean="0">
                <a:latin typeface="Arial" panose="020B0604020202020204" pitchFamily="34" charset="0"/>
                <a:ea typeface="Times New Roman" panose="02020603050405020304" pitchFamily="18" charset="0"/>
                <a:cs typeface="Times New Roman" panose="02020603050405020304" pitchFamily="18" charset="0"/>
              </a:rPr>
              <a:t>.</a:t>
            </a:r>
            <a:endParaRPr lang="es-PE" dirty="0">
              <a:latin typeface="Arial" panose="020B0604020202020204" pitchFamily="34" charset="0"/>
              <a:ea typeface="Times New Roman" panose="02020603050405020304" pitchFamily="18" charset="0"/>
              <a:cs typeface="Times New Roman" panose="02020603050405020304" pitchFamily="18" charset="0"/>
            </a:endParaRPr>
          </a:p>
          <a:p>
            <a:pPr marL="342900" indent="-342900" algn="just">
              <a:lnSpc>
                <a:spcPct val="107000"/>
              </a:lnSpc>
              <a:buFont typeface="Symbol" panose="05050102010706020507" pitchFamily="18" charset="2"/>
              <a:buChar char=""/>
            </a:pPr>
            <a:endParaRPr lang="es-PE" dirty="0" smtClean="0">
              <a:latin typeface="Arial" panose="020B0604020202020204" pitchFamily="34" charset="0"/>
              <a:ea typeface="Times New Roman" panose="02020603050405020304" pitchFamily="18" charset="0"/>
              <a:cs typeface="Times New Roman" panose="02020603050405020304" pitchFamily="18" charset="0"/>
            </a:endParaRPr>
          </a:p>
          <a:p>
            <a:pPr marL="342900" indent="-342900" algn="just">
              <a:lnSpc>
                <a:spcPct val="107000"/>
              </a:lnSpc>
              <a:buFont typeface="Symbol" panose="05050102010706020507" pitchFamily="18" charset="2"/>
              <a:buChar char=""/>
            </a:pPr>
            <a:endParaRPr lang="es-PE" dirty="0">
              <a:latin typeface="Arial" panose="020B0604020202020204" pitchFamily="34" charset="0"/>
              <a:ea typeface="Times New Roman" panose="02020603050405020304" pitchFamily="18" charset="0"/>
              <a:cs typeface="Times New Roman" panose="02020603050405020304" pitchFamily="18" charset="0"/>
            </a:endParaRPr>
          </a:p>
          <a:p>
            <a:pPr marL="342900" lvl="0" indent="-342900" algn="just">
              <a:lnSpc>
                <a:spcPct val="107000"/>
              </a:lnSpc>
              <a:spcAft>
                <a:spcPts val="0"/>
              </a:spcAft>
              <a:buFont typeface="Symbol" panose="05050102010706020507" pitchFamily="18" charset="2"/>
              <a:buChar char=""/>
            </a:pPr>
            <a:endParaRPr lang="es-PE" dirty="0">
              <a:effectLst/>
              <a:latin typeface="Calibri" panose="020F0502020204030204" pitchFamily="34"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07130733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p:cNvSpPr/>
          <p:nvPr/>
        </p:nvSpPr>
        <p:spPr>
          <a:xfrm>
            <a:off x="342900" y="6113868"/>
            <a:ext cx="5092700" cy="276999"/>
          </a:xfrm>
          <a:prstGeom prst="rect">
            <a:avLst/>
          </a:prstGeom>
        </p:spPr>
        <p:txBody>
          <a:bodyPr wrap="square">
            <a:spAutoFit/>
          </a:bodyPr>
          <a:lstStyle/>
          <a:p>
            <a:pPr algn="just"/>
            <a:r>
              <a:rPr lang="es-ES" sz="1200" b="1" dirty="0">
                <a:solidFill>
                  <a:schemeClr val="accent2">
                    <a:lumMod val="75000"/>
                  </a:schemeClr>
                </a:solidFill>
              </a:rPr>
              <a:t>Comisión de Promoción de Concesiones Privadas </a:t>
            </a:r>
            <a:endParaRPr lang="es-PE" sz="1200" b="1" dirty="0">
              <a:solidFill>
                <a:schemeClr val="accent2">
                  <a:lumMod val="75000"/>
                </a:schemeClr>
              </a:solidFill>
            </a:endParaRPr>
          </a:p>
        </p:txBody>
      </p:sp>
      <p:sp>
        <p:nvSpPr>
          <p:cNvPr id="3" name="Rectángulo 2"/>
          <p:cNvSpPr/>
          <p:nvPr/>
        </p:nvSpPr>
        <p:spPr>
          <a:xfrm>
            <a:off x="1354572" y="1635576"/>
            <a:ext cx="9105609" cy="2677656"/>
          </a:xfrm>
          <a:prstGeom prst="rect">
            <a:avLst/>
          </a:prstGeom>
        </p:spPr>
        <p:txBody>
          <a:bodyPr wrap="square">
            <a:spAutoFit/>
          </a:bodyPr>
          <a:lstStyle/>
          <a:p>
            <a:pPr algn="just"/>
            <a:r>
              <a:rPr lang="es-PE" sz="2400" b="1" u="sng" dirty="0" smtClean="0"/>
              <a:t>D.S. 060-96-PCM</a:t>
            </a:r>
          </a:p>
          <a:p>
            <a:pPr algn="just"/>
            <a:endParaRPr lang="es-PE" sz="2400" dirty="0" smtClean="0"/>
          </a:p>
          <a:p>
            <a:pPr algn="just"/>
            <a:r>
              <a:rPr lang="es-PE" sz="2400" b="1" u="sng" dirty="0" smtClean="0"/>
              <a:t>Artículo </a:t>
            </a:r>
            <a:r>
              <a:rPr lang="es-PE" sz="2400" b="1" u="sng" dirty="0"/>
              <a:t>3.-</a:t>
            </a:r>
            <a:r>
              <a:rPr lang="es-PE" sz="2400" b="1" dirty="0"/>
              <a:t> </a:t>
            </a:r>
            <a:r>
              <a:rPr lang="es-PE" sz="2400" dirty="0"/>
              <a:t>Entiéndase por Concesión al acto administrativo por el cual el Estado otorga </a:t>
            </a:r>
            <a:r>
              <a:rPr lang="es-PE" sz="2400" dirty="0" smtClean="0"/>
              <a:t>a personas </a:t>
            </a:r>
            <a:r>
              <a:rPr lang="es-PE" sz="2400" dirty="0"/>
              <a:t>jurídicas nacionales o extranjeras la </a:t>
            </a:r>
            <a:r>
              <a:rPr lang="es-PE" sz="2400" b="1" u="sng" dirty="0"/>
              <a:t>ejecución y explotación</a:t>
            </a:r>
            <a:r>
              <a:rPr lang="es-PE" sz="2400" dirty="0"/>
              <a:t> de determinadas </a:t>
            </a:r>
            <a:r>
              <a:rPr lang="es-PE" sz="2400" dirty="0" smtClean="0"/>
              <a:t>obras públicas </a:t>
            </a:r>
            <a:r>
              <a:rPr lang="es-PE" sz="2400" dirty="0"/>
              <a:t>de infraestructura o la prestación de determinados servicios públicos, aprobados </a:t>
            </a:r>
            <a:r>
              <a:rPr lang="es-PE" sz="2400" dirty="0" smtClean="0"/>
              <a:t>previamente </a:t>
            </a:r>
            <a:r>
              <a:rPr lang="es-PE" sz="2400" dirty="0"/>
              <a:t>por la </a:t>
            </a:r>
            <a:r>
              <a:rPr lang="es-PE" sz="2400" b="1" dirty="0">
                <a:solidFill>
                  <a:schemeClr val="accent2">
                    <a:lumMod val="75000"/>
                  </a:schemeClr>
                </a:solidFill>
              </a:rPr>
              <a:t>PROMCEPRI</a:t>
            </a:r>
            <a:r>
              <a:rPr lang="es-PE" sz="2400" dirty="0"/>
              <a:t>, por un plazo establecido. </a:t>
            </a:r>
          </a:p>
        </p:txBody>
      </p:sp>
      <p:sp>
        <p:nvSpPr>
          <p:cNvPr id="5" name="Rectángulo 4"/>
          <p:cNvSpPr/>
          <p:nvPr/>
        </p:nvSpPr>
        <p:spPr>
          <a:xfrm>
            <a:off x="308147" y="433507"/>
            <a:ext cx="3727688" cy="553998"/>
          </a:xfrm>
          <a:prstGeom prst="rect">
            <a:avLst/>
          </a:prstGeom>
          <a:noFill/>
        </p:spPr>
        <p:txBody>
          <a:bodyPr wrap="none" lIns="91440" tIns="45720" rIns="91440" bIns="45720">
            <a:spAutoFit/>
          </a:bodyPr>
          <a:lstStyle/>
          <a:p>
            <a:pPr algn="ctr"/>
            <a:r>
              <a:rPr lang="es-ES" sz="3000" b="1" dirty="0" smtClean="0">
                <a:ln w="0"/>
                <a:solidFill>
                  <a:schemeClr val="accent1"/>
                </a:solidFill>
                <a:effectLst>
                  <a:outerShdw blurRad="38100" dist="25400" dir="5400000" algn="ctr" rotWithShape="0">
                    <a:srgbClr val="6E747A">
                      <a:alpha val="43000"/>
                    </a:srgbClr>
                  </a:outerShdw>
                </a:effectLst>
              </a:rPr>
              <a:t>Concesión - Definición</a:t>
            </a:r>
            <a:endParaRPr lang="es-ES" sz="3000" b="1" cap="none" spc="0" dirty="0">
              <a:ln w="0"/>
              <a:solidFill>
                <a:schemeClr val="accent1"/>
              </a:solidFill>
              <a:effectLst>
                <a:outerShdw blurRad="38100" dist="25400" dir="5400000" algn="ctr" rotWithShape="0">
                  <a:srgbClr val="6E747A">
                    <a:alpha val="43000"/>
                  </a:srgbClr>
                </a:outerShdw>
              </a:effectLst>
            </a:endParaRPr>
          </a:p>
        </p:txBody>
      </p:sp>
    </p:spTree>
    <p:extLst>
      <p:ext uri="{BB962C8B-B14F-4D97-AF65-F5344CB8AC3E}">
        <p14:creationId xmlns:p14="http://schemas.microsoft.com/office/powerpoint/2010/main" val="111075850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p:cNvPicPr>
            <a:picLocks noChangeAspect="1"/>
          </p:cNvPicPr>
          <p:nvPr/>
        </p:nvPicPr>
        <p:blipFill rotWithShape="1">
          <a:blip r:embed="rId2"/>
          <a:srcRect l="19333" t="12370" r="20666" b="10254"/>
          <a:stretch/>
        </p:blipFill>
        <p:spPr>
          <a:xfrm>
            <a:off x="1524000" y="112485"/>
            <a:ext cx="9144000" cy="6633029"/>
          </a:xfrm>
          <a:prstGeom prst="rect">
            <a:avLst/>
          </a:prstGeom>
        </p:spPr>
      </p:pic>
    </p:spTree>
    <p:extLst>
      <p:ext uri="{BB962C8B-B14F-4D97-AF65-F5344CB8AC3E}">
        <p14:creationId xmlns:p14="http://schemas.microsoft.com/office/powerpoint/2010/main" val="21507048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strips(downLeft)">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n 5"/>
          <p:cNvPicPr>
            <a:picLocks noChangeAspect="1"/>
          </p:cNvPicPr>
          <p:nvPr/>
        </p:nvPicPr>
        <p:blipFill rotWithShape="1">
          <a:blip r:embed="rId2"/>
          <a:srcRect l="20667" t="6784" r="41047" b="14656"/>
          <a:stretch/>
        </p:blipFill>
        <p:spPr>
          <a:xfrm>
            <a:off x="6567052" y="188687"/>
            <a:ext cx="5295304" cy="6111991"/>
          </a:xfrm>
          <a:prstGeom prst="rect">
            <a:avLst/>
          </a:prstGeom>
          <a:ln>
            <a:noFill/>
          </a:ln>
          <a:effectLst>
            <a:outerShdw blurRad="292100" dist="139700" dir="2700000" algn="tl" rotWithShape="0">
              <a:srgbClr val="333333">
                <a:alpha val="65000"/>
              </a:srgbClr>
            </a:outerShdw>
          </a:effectLst>
        </p:spPr>
      </p:pic>
      <p:pic>
        <p:nvPicPr>
          <p:cNvPr id="7" name="Imagen 6"/>
          <p:cNvPicPr>
            <a:picLocks noChangeAspect="1"/>
          </p:cNvPicPr>
          <p:nvPr/>
        </p:nvPicPr>
        <p:blipFill rotWithShape="1">
          <a:blip r:embed="rId3"/>
          <a:srcRect l="17523" t="19820" r="41905" b="43270"/>
          <a:stretch/>
        </p:blipFill>
        <p:spPr>
          <a:xfrm>
            <a:off x="258228" y="188687"/>
            <a:ext cx="6374801" cy="3468913"/>
          </a:xfrm>
          <a:prstGeom prst="rect">
            <a:avLst/>
          </a:prstGeom>
          <a:ln>
            <a:noFill/>
          </a:ln>
          <a:effectLst>
            <a:outerShdw blurRad="292100" dist="139700" dir="2700000" algn="tl" rotWithShape="0">
              <a:srgbClr val="333333">
                <a:alpha val="65000"/>
              </a:srgbClr>
            </a:outerShdw>
          </a:effectLst>
        </p:spPr>
      </p:pic>
      <p:pic>
        <p:nvPicPr>
          <p:cNvPr id="4" name="Imagen 3"/>
          <p:cNvPicPr>
            <a:picLocks noChangeAspect="1"/>
          </p:cNvPicPr>
          <p:nvPr/>
        </p:nvPicPr>
        <p:blipFill rotWithShape="1">
          <a:blip r:embed="rId4"/>
          <a:srcRect l="16762" t="14064" r="49619" b="52897"/>
          <a:stretch/>
        </p:blipFill>
        <p:spPr>
          <a:xfrm>
            <a:off x="5000771" y="3858635"/>
            <a:ext cx="5136795" cy="2839616"/>
          </a:xfrm>
          <a:prstGeom prst="rect">
            <a:avLst/>
          </a:prstGeom>
          <a:ln>
            <a:noFill/>
          </a:ln>
          <a:effectLst>
            <a:outerShdw blurRad="292100" dist="139700" dir="2700000" algn="tl" rotWithShape="0">
              <a:srgbClr val="333333">
                <a:alpha val="65000"/>
              </a:srgbClr>
            </a:outerShdw>
          </a:effectLst>
        </p:spPr>
      </p:pic>
      <p:pic>
        <p:nvPicPr>
          <p:cNvPr id="5" name="Imagen 4"/>
          <p:cNvPicPr>
            <a:picLocks noChangeAspect="1"/>
          </p:cNvPicPr>
          <p:nvPr/>
        </p:nvPicPr>
        <p:blipFill rotWithShape="1">
          <a:blip r:embed="rId5"/>
          <a:srcRect l="18381" t="21853" r="50500" b="42591"/>
          <a:stretch/>
        </p:blipFill>
        <p:spPr>
          <a:xfrm>
            <a:off x="258228" y="3429000"/>
            <a:ext cx="4742543" cy="256540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92873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3000" fill="hold"/>
                                        <p:tgtEl>
                                          <p:spTgt spid="7"/>
                                        </p:tgtEl>
                                        <p:attrNameLst>
                                          <p:attrName>ppt_w</p:attrName>
                                        </p:attrNameLst>
                                      </p:cBhvr>
                                      <p:tavLst>
                                        <p:tav tm="0">
                                          <p:val>
                                            <p:strVal val="#ppt_w+.3"/>
                                          </p:val>
                                        </p:tav>
                                        <p:tav tm="100000">
                                          <p:val>
                                            <p:strVal val="#ppt_w"/>
                                          </p:val>
                                        </p:tav>
                                      </p:tavLst>
                                    </p:anim>
                                    <p:anim calcmode="lin" valueType="num">
                                      <p:cBhvr>
                                        <p:cTn id="8" dur="3000" fill="hold"/>
                                        <p:tgtEl>
                                          <p:spTgt spid="7"/>
                                        </p:tgtEl>
                                        <p:attrNameLst>
                                          <p:attrName>ppt_h</p:attrName>
                                        </p:attrNameLst>
                                      </p:cBhvr>
                                      <p:tavLst>
                                        <p:tav tm="0">
                                          <p:val>
                                            <p:strVal val="#ppt_h"/>
                                          </p:val>
                                        </p:tav>
                                        <p:tav tm="100000">
                                          <p:val>
                                            <p:strVal val="#ppt_h"/>
                                          </p:val>
                                        </p:tav>
                                      </p:tavLst>
                                    </p:anim>
                                    <p:animEffect transition="in" filter="fade">
                                      <p:cBhvr>
                                        <p:cTn id="9" dur="3000"/>
                                        <p:tgtEl>
                                          <p:spTgt spid="7"/>
                                        </p:tgtEl>
                                      </p:cBhvr>
                                    </p:animEffect>
                                  </p:childTnLst>
                                </p:cTn>
                              </p:par>
                              <p:par>
                                <p:cTn id="10" presetID="50" presetClass="entr" presetSubtype="0" decel="100000" fill="hold" nodeType="with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3000" fill="hold"/>
                                        <p:tgtEl>
                                          <p:spTgt spid="6"/>
                                        </p:tgtEl>
                                        <p:attrNameLst>
                                          <p:attrName>ppt_w</p:attrName>
                                        </p:attrNameLst>
                                      </p:cBhvr>
                                      <p:tavLst>
                                        <p:tav tm="0">
                                          <p:val>
                                            <p:strVal val="#ppt_w+.3"/>
                                          </p:val>
                                        </p:tav>
                                        <p:tav tm="100000">
                                          <p:val>
                                            <p:strVal val="#ppt_w"/>
                                          </p:val>
                                        </p:tav>
                                      </p:tavLst>
                                    </p:anim>
                                    <p:anim calcmode="lin" valueType="num">
                                      <p:cBhvr>
                                        <p:cTn id="13" dur="3000" fill="hold"/>
                                        <p:tgtEl>
                                          <p:spTgt spid="6"/>
                                        </p:tgtEl>
                                        <p:attrNameLst>
                                          <p:attrName>ppt_h</p:attrName>
                                        </p:attrNameLst>
                                      </p:cBhvr>
                                      <p:tavLst>
                                        <p:tav tm="0">
                                          <p:val>
                                            <p:strVal val="#ppt_h"/>
                                          </p:val>
                                        </p:tav>
                                        <p:tav tm="100000">
                                          <p:val>
                                            <p:strVal val="#ppt_h"/>
                                          </p:val>
                                        </p:tav>
                                      </p:tavLst>
                                    </p:anim>
                                    <p:animEffect transition="in" filter="fade">
                                      <p:cBhvr>
                                        <p:cTn id="14" dur="3000"/>
                                        <p:tgtEl>
                                          <p:spTgt spid="6"/>
                                        </p:tgtEl>
                                      </p:cBhvr>
                                    </p:animEffect>
                                  </p:childTnLst>
                                </p:cTn>
                              </p:par>
                              <p:par>
                                <p:cTn id="15" presetID="50" presetClass="entr" presetSubtype="0" decel="100000" fill="hold" nodeType="with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3000" fill="hold"/>
                                        <p:tgtEl>
                                          <p:spTgt spid="4"/>
                                        </p:tgtEl>
                                        <p:attrNameLst>
                                          <p:attrName>ppt_w</p:attrName>
                                        </p:attrNameLst>
                                      </p:cBhvr>
                                      <p:tavLst>
                                        <p:tav tm="0">
                                          <p:val>
                                            <p:strVal val="#ppt_w+.3"/>
                                          </p:val>
                                        </p:tav>
                                        <p:tav tm="100000">
                                          <p:val>
                                            <p:strVal val="#ppt_w"/>
                                          </p:val>
                                        </p:tav>
                                      </p:tavLst>
                                    </p:anim>
                                    <p:anim calcmode="lin" valueType="num">
                                      <p:cBhvr>
                                        <p:cTn id="18" dur="3000" fill="hold"/>
                                        <p:tgtEl>
                                          <p:spTgt spid="4"/>
                                        </p:tgtEl>
                                        <p:attrNameLst>
                                          <p:attrName>ppt_h</p:attrName>
                                        </p:attrNameLst>
                                      </p:cBhvr>
                                      <p:tavLst>
                                        <p:tav tm="0">
                                          <p:val>
                                            <p:strVal val="#ppt_h"/>
                                          </p:val>
                                        </p:tav>
                                        <p:tav tm="100000">
                                          <p:val>
                                            <p:strVal val="#ppt_h"/>
                                          </p:val>
                                        </p:tav>
                                      </p:tavLst>
                                    </p:anim>
                                    <p:animEffect transition="in" filter="fade">
                                      <p:cBhvr>
                                        <p:cTn id="19" dur="3000"/>
                                        <p:tgtEl>
                                          <p:spTgt spid="4"/>
                                        </p:tgtEl>
                                      </p:cBhvr>
                                    </p:animEffect>
                                  </p:childTnLst>
                                </p:cTn>
                              </p:par>
                              <p:par>
                                <p:cTn id="20" presetID="50" presetClass="entr" presetSubtype="0" decel="100000" fill="hold" nodeType="with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p:cTn id="22" dur="3000" fill="hold"/>
                                        <p:tgtEl>
                                          <p:spTgt spid="5"/>
                                        </p:tgtEl>
                                        <p:attrNameLst>
                                          <p:attrName>ppt_w</p:attrName>
                                        </p:attrNameLst>
                                      </p:cBhvr>
                                      <p:tavLst>
                                        <p:tav tm="0">
                                          <p:val>
                                            <p:strVal val="#ppt_w+.3"/>
                                          </p:val>
                                        </p:tav>
                                        <p:tav tm="100000">
                                          <p:val>
                                            <p:strVal val="#ppt_w"/>
                                          </p:val>
                                        </p:tav>
                                      </p:tavLst>
                                    </p:anim>
                                    <p:anim calcmode="lin" valueType="num">
                                      <p:cBhvr>
                                        <p:cTn id="23" dur="3000" fill="hold"/>
                                        <p:tgtEl>
                                          <p:spTgt spid="5"/>
                                        </p:tgtEl>
                                        <p:attrNameLst>
                                          <p:attrName>ppt_h</p:attrName>
                                        </p:attrNameLst>
                                      </p:cBhvr>
                                      <p:tavLst>
                                        <p:tav tm="0">
                                          <p:val>
                                            <p:strVal val="#ppt_h"/>
                                          </p:val>
                                        </p:tav>
                                        <p:tav tm="100000">
                                          <p:val>
                                            <p:strVal val="#ppt_h"/>
                                          </p:val>
                                        </p:tav>
                                      </p:tavLst>
                                    </p:anim>
                                    <p:animEffect transition="in" filter="fade">
                                      <p:cBhvr>
                                        <p:cTn id="24" dur="3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p:cNvPicPr>
            <a:picLocks noChangeAspect="1"/>
          </p:cNvPicPr>
          <p:nvPr/>
        </p:nvPicPr>
        <p:blipFill rotWithShape="1">
          <a:blip r:embed="rId2"/>
          <a:srcRect l="19429" t="13556" r="20762" b="8730"/>
          <a:stretch/>
        </p:blipFill>
        <p:spPr>
          <a:xfrm>
            <a:off x="1436914" y="195943"/>
            <a:ext cx="9114972" cy="6662057"/>
          </a:xfrm>
          <a:prstGeom prst="rect">
            <a:avLst/>
          </a:prstGeom>
        </p:spPr>
      </p:pic>
    </p:spTree>
    <p:extLst>
      <p:ext uri="{BB962C8B-B14F-4D97-AF65-F5344CB8AC3E}">
        <p14:creationId xmlns:p14="http://schemas.microsoft.com/office/powerpoint/2010/main" val="37533205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ppt_y</p:attrName>
                                        </p:attrNameLst>
                                      </p:cBhvr>
                                      <p:tavLst>
                                        <p:tav tm="0">
                                          <p:val>
                                            <p:strVal val="#ppt_y+#ppt_h*1.125000"/>
                                          </p:val>
                                        </p:tav>
                                        <p:tav tm="100000">
                                          <p:val>
                                            <p:strVal val="#ppt_y"/>
                                          </p:val>
                                        </p:tav>
                                      </p:tavLst>
                                    </p:anim>
                                    <p:animEffect transition="in" filter="wipe(up)">
                                      <p:cBhvr>
                                        <p:cTn id="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p:cNvPicPr>
            <a:picLocks noChangeAspect="1"/>
          </p:cNvPicPr>
          <p:nvPr/>
        </p:nvPicPr>
        <p:blipFill rotWithShape="1">
          <a:blip r:embed="rId2"/>
          <a:srcRect l="19809" t="15248" r="20381" b="7037"/>
          <a:stretch/>
        </p:blipFill>
        <p:spPr>
          <a:xfrm>
            <a:off x="1538514" y="195942"/>
            <a:ext cx="9114972" cy="6662058"/>
          </a:xfrm>
          <a:prstGeom prst="rect">
            <a:avLst/>
          </a:prstGeom>
        </p:spPr>
      </p:pic>
    </p:spTree>
    <p:extLst>
      <p:ext uri="{BB962C8B-B14F-4D97-AF65-F5344CB8AC3E}">
        <p14:creationId xmlns:p14="http://schemas.microsoft.com/office/powerpoint/2010/main" val="22634467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p:cNvPicPr>
            <a:picLocks noChangeAspect="1"/>
          </p:cNvPicPr>
          <p:nvPr/>
        </p:nvPicPr>
        <p:blipFill rotWithShape="1">
          <a:blip r:embed="rId2"/>
          <a:srcRect l="19620" t="13725" r="20952" b="11439"/>
          <a:stretch/>
        </p:blipFill>
        <p:spPr>
          <a:xfrm>
            <a:off x="1567542" y="221342"/>
            <a:ext cx="9056915" cy="6415315"/>
          </a:xfrm>
          <a:prstGeom prst="rect">
            <a:avLst/>
          </a:prstGeom>
        </p:spPr>
      </p:pic>
    </p:spTree>
    <p:extLst>
      <p:ext uri="{BB962C8B-B14F-4D97-AF65-F5344CB8AC3E}">
        <p14:creationId xmlns:p14="http://schemas.microsoft.com/office/powerpoint/2010/main" val="13620784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3">
                <a:lumMod val="5000"/>
                <a:lumOff val="95000"/>
              </a:schemeClr>
            </a:gs>
            <a:gs pos="74000">
              <a:schemeClr val="accent3">
                <a:lumMod val="45000"/>
                <a:lumOff val="55000"/>
              </a:schemeClr>
            </a:gs>
            <a:gs pos="83000">
              <a:schemeClr val="accent3">
                <a:lumMod val="45000"/>
                <a:lumOff val="55000"/>
              </a:schemeClr>
            </a:gs>
            <a:gs pos="100000">
              <a:schemeClr val="accent3">
                <a:lumMod val="30000"/>
                <a:lumOff val="70000"/>
              </a:schemeClr>
            </a:gs>
          </a:gsLst>
          <a:lin ang="5400000" scaled="1"/>
          <a:tileRect/>
        </a:gradFill>
        <a:effectLst/>
      </p:bgPr>
    </p:bg>
    <p:spTree>
      <p:nvGrpSpPr>
        <p:cNvPr id="1" name=""/>
        <p:cNvGrpSpPr/>
        <p:nvPr/>
      </p:nvGrpSpPr>
      <p:grpSpPr>
        <a:xfrm>
          <a:off x="0" y="0"/>
          <a:ext cx="0" cy="0"/>
          <a:chOff x="0" y="0"/>
          <a:chExt cx="0" cy="0"/>
        </a:xfrm>
      </p:grpSpPr>
      <p:sp>
        <p:nvSpPr>
          <p:cNvPr id="10" name="Rectángulo 9"/>
          <p:cNvSpPr/>
          <p:nvPr/>
        </p:nvSpPr>
        <p:spPr>
          <a:xfrm>
            <a:off x="547878" y="1113754"/>
            <a:ext cx="5548122" cy="769441"/>
          </a:xfrm>
          <a:prstGeom prst="rect">
            <a:avLst/>
          </a:prstGeom>
          <a:noFill/>
        </p:spPr>
        <p:txBody>
          <a:bodyPr wrap="none" lIns="91440" tIns="45720" rIns="91440" bIns="45720">
            <a:spAutoFit/>
          </a:bodyPr>
          <a:lstStyle/>
          <a:p>
            <a:pPr algn="ctr"/>
            <a:r>
              <a:rPr lang="es-ES" sz="4400" dirty="0" smtClean="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rPr>
              <a:t>I. Objeto de la Directiva</a:t>
            </a:r>
            <a:endParaRPr lang="es-ES" sz="4400" b="0" cap="none" spc="0"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
        <p:nvSpPr>
          <p:cNvPr id="2" name="CuadroTexto 1"/>
          <p:cNvSpPr txBox="1"/>
          <p:nvPr/>
        </p:nvSpPr>
        <p:spPr>
          <a:xfrm>
            <a:off x="1026694" y="2310063"/>
            <a:ext cx="9785684" cy="2246769"/>
          </a:xfrm>
          <a:prstGeom prst="rect">
            <a:avLst/>
          </a:prstGeom>
          <a:noFill/>
        </p:spPr>
        <p:txBody>
          <a:bodyPr wrap="square" rtlCol="0">
            <a:spAutoFit/>
          </a:bodyPr>
          <a:lstStyle/>
          <a:p>
            <a:pPr algn="just"/>
            <a:r>
              <a:rPr lang="es-PE" sz="2800" dirty="0" smtClean="0"/>
              <a:t>Establecer lineamientos para el reconocimiento, medición, registro contable y revelación en los Estados Financieros, de los contratos de concesión de servicios, donde las entidades gubernamentales actúen como concedentes, en armonía con Normas Internacionales de Contabilidad del Sector Público NICSP </a:t>
            </a:r>
            <a:endParaRPr lang="es-PE" sz="2800" dirty="0"/>
          </a:p>
        </p:txBody>
      </p:sp>
    </p:spTree>
    <p:extLst>
      <p:ext uri="{BB962C8B-B14F-4D97-AF65-F5344CB8AC3E}">
        <p14:creationId xmlns:p14="http://schemas.microsoft.com/office/powerpoint/2010/main" val="10719509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par>
                                <p:cTn id="10" presetID="18" presetClass="entr" presetSubtype="12" fill="hold" grpId="0"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strips(downLeft)">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2" grpId="0"/>
    </p:bldLst>
  </p:timing>
</p:sld>
</file>

<file path=ppt/slides/slide24.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3">
                <a:lumMod val="5000"/>
                <a:lumOff val="95000"/>
              </a:schemeClr>
            </a:gs>
            <a:gs pos="74000">
              <a:schemeClr val="accent3">
                <a:lumMod val="45000"/>
                <a:lumOff val="55000"/>
              </a:schemeClr>
            </a:gs>
            <a:gs pos="83000">
              <a:schemeClr val="accent3">
                <a:lumMod val="45000"/>
                <a:lumOff val="55000"/>
              </a:schemeClr>
            </a:gs>
            <a:gs pos="100000">
              <a:schemeClr val="accent3">
                <a:lumMod val="30000"/>
                <a:lumOff val="70000"/>
              </a:schemeClr>
            </a:gs>
          </a:gsLst>
          <a:lin ang="5400000" scaled="1"/>
          <a:tileRect/>
        </a:gradFill>
        <a:effectLst/>
      </p:bgPr>
    </p:bg>
    <p:spTree>
      <p:nvGrpSpPr>
        <p:cNvPr id="1" name=""/>
        <p:cNvGrpSpPr/>
        <p:nvPr/>
      </p:nvGrpSpPr>
      <p:grpSpPr>
        <a:xfrm>
          <a:off x="0" y="0"/>
          <a:ext cx="0" cy="0"/>
          <a:chOff x="0" y="0"/>
          <a:chExt cx="0" cy="0"/>
        </a:xfrm>
      </p:grpSpPr>
      <p:sp>
        <p:nvSpPr>
          <p:cNvPr id="10" name="Rectángulo 9"/>
          <p:cNvSpPr/>
          <p:nvPr/>
        </p:nvSpPr>
        <p:spPr>
          <a:xfrm>
            <a:off x="283776" y="787566"/>
            <a:ext cx="3122138" cy="769441"/>
          </a:xfrm>
          <a:prstGeom prst="rect">
            <a:avLst/>
          </a:prstGeom>
          <a:noFill/>
        </p:spPr>
        <p:txBody>
          <a:bodyPr wrap="none" lIns="91440" tIns="45720" rIns="91440" bIns="45720">
            <a:spAutoFit/>
          </a:bodyPr>
          <a:lstStyle/>
          <a:p>
            <a:pPr algn="ctr"/>
            <a:r>
              <a:rPr lang="es-ES" sz="4400"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rPr>
              <a:t>I</a:t>
            </a:r>
            <a:r>
              <a:rPr lang="es-ES" sz="4400" dirty="0" smtClean="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rPr>
              <a:t>I. Base Legal</a:t>
            </a:r>
            <a:endParaRPr lang="es-ES" sz="4400" b="0" cap="none" spc="0"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
        <p:nvSpPr>
          <p:cNvPr id="2" name="CuadroTexto 1"/>
          <p:cNvSpPr txBox="1"/>
          <p:nvPr/>
        </p:nvSpPr>
        <p:spPr>
          <a:xfrm>
            <a:off x="898355" y="1716506"/>
            <a:ext cx="10603833" cy="646331"/>
          </a:xfrm>
          <a:prstGeom prst="rect">
            <a:avLst/>
          </a:prstGeom>
          <a:noFill/>
        </p:spPr>
        <p:txBody>
          <a:bodyPr wrap="square" rtlCol="0">
            <a:spAutoFit/>
          </a:bodyPr>
          <a:lstStyle/>
          <a:p>
            <a:pPr algn="just"/>
            <a:r>
              <a:rPr lang="es-PE" dirty="0" smtClean="0">
                <a:solidFill>
                  <a:schemeClr val="accent1">
                    <a:lumMod val="50000"/>
                  </a:schemeClr>
                </a:solidFill>
              </a:rPr>
              <a:t>Además de la normatividad relacionada con las Asociaciones Público Privadas, se menciona las Normas Internacionales de Contabilidad relacionadas con el tratamiento contable de activos en concesión de servicios:</a:t>
            </a:r>
            <a:endParaRPr lang="es-PE" dirty="0">
              <a:solidFill>
                <a:schemeClr val="accent1">
                  <a:lumMod val="50000"/>
                </a:schemeClr>
              </a:solidFill>
            </a:endParaRPr>
          </a:p>
        </p:txBody>
      </p:sp>
      <p:sp>
        <p:nvSpPr>
          <p:cNvPr id="3" name="CuadroTexto 2"/>
          <p:cNvSpPr txBox="1"/>
          <p:nvPr/>
        </p:nvSpPr>
        <p:spPr>
          <a:xfrm>
            <a:off x="946481" y="2534655"/>
            <a:ext cx="10299034" cy="3693319"/>
          </a:xfrm>
          <a:prstGeom prst="rect">
            <a:avLst/>
          </a:prstGeom>
          <a:noFill/>
        </p:spPr>
        <p:txBody>
          <a:bodyPr wrap="square" rtlCol="0">
            <a:spAutoFit/>
          </a:bodyPr>
          <a:lstStyle/>
          <a:p>
            <a:pPr lvl="0"/>
            <a:r>
              <a:rPr lang="es-MX" dirty="0">
                <a:solidFill>
                  <a:schemeClr val="accent1">
                    <a:lumMod val="50000"/>
                  </a:schemeClr>
                </a:solidFill>
              </a:rPr>
              <a:t>Resolución Directoral Nº 011-2013-EF/51.01, que </a:t>
            </a:r>
            <a:r>
              <a:rPr lang="es-ES" dirty="0">
                <a:solidFill>
                  <a:schemeClr val="accent1">
                    <a:lumMod val="50000"/>
                  </a:schemeClr>
                </a:solidFill>
              </a:rPr>
              <a:t>oficializa las Normas Internacionales de Contabilidad para el Sector Público – NICSP que comprende:</a:t>
            </a:r>
            <a:endParaRPr lang="es-PE" dirty="0">
              <a:solidFill>
                <a:schemeClr val="accent1">
                  <a:lumMod val="50000"/>
                </a:schemeClr>
              </a:solidFill>
            </a:endParaRPr>
          </a:p>
          <a:p>
            <a:pPr lvl="0"/>
            <a:r>
              <a:rPr lang="es-PE" dirty="0">
                <a:solidFill>
                  <a:schemeClr val="accent1">
                    <a:lumMod val="50000"/>
                  </a:schemeClr>
                </a:solidFill>
              </a:rPr>
              <a:t>NICSP Nº 01: Presentación de los Estados Financieros.</a:t>
            </a:r>
          </a:p>
          <a:p>
            <a:pPr lvl="0"/>
            <a:r>
              <a:rPr lang="es-PE" dirty="0">
                <a:solidFill>
                  <a:schemeClr val="accent1">
                    <a:lumMod val="50000"/>
                  </a:schemeClr>
                </a:solidFill>
              </a:rPr>
              <a:t>NICSP Nº 03: Políticas Contables, Cambios en las Estimaciones Contables y Errores.</a:t>
            </a:r>
          </a:p>
          <a:p>
            <a:pPr lvl="0"/>
            <a:r>
              <a:rPr lang="es-PE" dirty="0">
                <a:solidFill>
                  <a:schemeClr val="accent1">
                    <a:lumMod val="50000"/>
                  </a:schemeClr>
                </a:solidFill>
              </a:rPr>
              <a:t>NICSP N° 09: Ingreso de transacciones con contraprestación.</a:t>
            </a:r>
          </a:p>
          <a:p>
            <a:pPr lvl="0"/>
            <a:r>
              <a:rPr lang="es-MX" dirty="0">
                <a:solidFill>
                  <a:schemeClr val="accent1">
                    <a:lumMod val="50000"/>
                  </a:schemeClr>
                </a:solidFill>
              </a:rPr>
              <a:t>NICSP N°17: Propiedades, planta y equipo</a:t>
            </a:r>
            <a:endParaRPr lang="es-PE" dirty="0">
              <a:solidFill>
                <a:schemeClr val="accent1">
                  <a:lumMod val="50000"/>
                </a:schemeClr>
              </a:solidFill>
            </a:endParaRPr>
          </a:p>
          <a:p>
            <a:pPr lvl="0"/>
            <a:r>
              <a:rPr lang="es-PE" dirty="0">
                <a:solidFill>
                  <a:schemeClr val="accent1">
                    <a:lumMod val="50000"/>
                  </a:schemeClr>
                </a:solidFill>
              </a:rPr>
              <a:t>NICSP N° 19: Provisiones, Pasivos Contingentes y Activos Contingentes.</a:t>
            </a:r>
          </a:p>
          <a:p>
            <a:pPr lvl="0"/>
            <a:r>
              <a:rPr lang="es-PE" dirty="0">
                <a:solidFill>
                  <a:schemeClr val="accent1">
                    <a:lumMod val="50000"/>
                  </a:schemeClr>
                </a:solidFill>
              </a:rPr>
              <a:t>NICSP N° 21 :Deterioro del Valor de Activos no Generadores de Efectivo</a:t>
            </a:r>
          </a:p>
          <a:p>
            <a:pPr lvl="0"/>
            <a:r>
              <a:rPr lang="es-PE" dirty="0">
                <a:solidFill>
                  <a:schemeClr val="accent1">
                    <a:lumMod val="50000"/>
                  </a:schemeClr>
                </a:solidFill>
              </a:rPr>
              <a:t>NICSP Nº 28: Instrumentos Financieros: Presentación.</a:t>
            </a:r>
          </a:p>
          <a:p>
            <a:pPr lvl="0"/>
            <a:r>
              <a:rPr lang="es-PE" dirty="0">
                <a:solidFill>
                  <a:schemeClr val="accent1">
                    <a:lumMod val="50000"/>
                  </a:schemeClr>
                </a:solidFill>
              </a:rPr>
              <a:t>NICSP Nº 29: Instrumentos Financieros: Reconocimiento y Medición.</a:t>
            </a:r>
          </a:p>
          <a:p>
            <a:pPr lvl="0"/>
            <a:r>
              <a:rPr lang="es-PE" dirty="0">
                <a:solidFill>
                  <a:schemeClr val="accent1">
                    <a:lumMod val="50000"/>
                  </a:schemeClr>
                </a:solidFill>
              </a:rPr>
              <a:t>NICSP Nº 30: Instrumentos Financieros: Información a Revelar.</a:t>
            </a:r>
          </a:p>
          <a:p>
            <a:pPr lvl="0"/>
            <a:r>
              <a:rPr lang="es-MX" dirty="0">
                <a:solidFill>
                  <a:schemeClr val="accent1">
                    <a:lumMod val="50000"/>
                  </a:schemeClr>
                </a:solidFill>
              </a:rPr>
              <a:t>NICSP N° 31: Activos Intangibles</a:t>
            </a:r>
            <a:endParaRPr lang="es-PE" dirty="0">
              <a:solidFill>
                <a:schemeClr val="accent1">
                  <a:lumMod val="50000"/>
                </a:schemeClr>
              </a:solidFill>
            </a:endParaRPr>
          </a:p>
          <a:p>
            <a:r>
              <a:rPr lang="es-PE" dirty="0">
                <a:solidFill>
                  <a:srgbClr val="FF0000"/>
                </a:solidFill>
              </a:rPr>
              <a:t>NICSP N° 32: Acuerdos de concesión de servicios: La concedente.</a:t>
            </a:r>
          </a:p>
        </p:txBody>
      </p:sp>
    </p:spTree>
    <p:extLst>
      <p:ext uri="{BB962C8B-B14F-4D97-AF65-F5344CB8AC3E}">
        <p14:creationId xmlns:p14="http://schemas.microsoft.com/office/powerpoint/2010/main" val="1818695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par>
                                <p:cTn id="10" presetID="50" presetClass="entr" presetSubtype="0" decel="100000" fill="hold" grpId="0" nodeType="with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1000" fill="hold"/>
                                        <p:tgtEl>
                                          <p:spTgt spid="2"/>
                                        </p:tgtEl>
                                        <p:attrNameLst>
                                          <p:attrName>ppt_w</p:attrName>
                                        </p:attrNameLst>
                                      </p:cBhvr>
                                      <p:tavLst>
                                        <p:tav tm="0">
                                          <p:val>
                                            <p:strVal val="#ppt_w+.3"/>
                                          </p:val>
                                        </p:tav>
                                        <p:tav tm="100000">
                                          <p:val>
                                            <p:strVal val="#ppt_w"/>
                                          </p:val>
                                        </p:tav>
                                      </p:tavLst>
                                    </p:anim>
                                    <p:anim calcmode="lin" valueType="num">
                                      <p:cBhvr>
                                        <p:cTn id="13" dur="1000" fill="hold"/>
                                        <p:tgtEl>
                                          <p:spTgt spid="2"/>
                                        </p:tgtEl>
                                        <p:attrNameLst>
                                          <p:attrName>ppt_h</p:attrName>
                                        </p:attrNameLst>
                                      </p:cBhvr>
                                      <p:tavLst>
                                        <p:tav tm="0">
                                          <p:val>
                                            <p:strVal val="#ppt_h"/>
                                          </p:val>
                                        </p:tav>
                                        <p:tav tm="100000">
                                          <p:val>
                                            <p:strVal val="#ppt_h"/>
                                          </p:val>
                                        </p:tav>
                                      </p:tavLst>
                                    </p:anim>
                                    <p:animEffect transition="in" filter="fade">
                                      <p:cBhvr>
                                        <p:cTn id="14" dur="1000"/>
                                        <p:tgtEl>
                                          <p:spTgt spid="2"/>
                                        </p:tgtEl>
                                      </p:cBhvr>
                                    </p:animEffect>
                                  </p:childTnLst>
                                </p:cTn>
                              </p:par>
                              <p:par>
                                <p:cTn id="15" presetID="50" presetClass="entr" presetSubtype="0" decel="100000" fill="hold" grpId="0" nodeType="with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p:cTn id="17" dur="1000" fill="hold"/>
                                        <p:tgtEl>
                                          <p:spTgt spid="3"/>
                                        </p:tgtEl>
                                        <p:attrNameLst>
                                          <p:attrName>ppt_w</p:attrName>
                                        </p:attrNameLst>
                                      </p:cBhvr>
                                      <p:tavLst>
                                        <p:tav tm="0">
                                          <p:val>
                                            <p:strVal val="#ppt_w+.3"/>
                                          </p:val>
                                        </p:tav>
                                        <p:tav tm="100000">
                                          <p:val>
                                            <p:strVal val="#ppt_w"/>
                                          </p:val>
                                        </p:tav>
                                      </p:tavLst>
                                    </p:anim>
                                    <p:anim calcmode="lin" valueType="num">
                                      <p:cBhvr>
                                        <p:cTn id="18" dur="1000" fill="hold"/>
                                        <p:tgtEl>
                                          <p:spTgt spid="3"/>
                                        </p:tgtEl>
                                        <p:attrNameLst>
                                          <p:attrName>ppt_h</p:attrName>
                                        </p:attrNameLst>
                                      </p:cBhvr>
                                      <p:tavLst>
                                        <p:tav tm="0">
                                          <p:val>
                                            <p:strVal val="#ppt_h"/>
                                          </p:val>
                                        </p:tav>
                                        <p:tav tm="100000">
                                          <p:val>
                                            <p:strVal val="#ppt_h"/>
                                          </p:val>
                                        </p:tav>
                                      </p:tavLst>
                                    </p:anim>
                                    <p:animEffect transition="in" filter="fade">
                                      <p:cBhvr>
                                        <p:cTn id="19"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2" grpId="0"/>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3">
                <a:lumMod val="5000"/>
                <a:lumOff val="95000"/>
              </a:schemeClr>
            </a:gs>
            <a:gs pos="74000">
              <a:schemeClr val="accent3">
                <a:lumMod val="45000"/>
                <a:lumOff val="55000"/>
              </a:schemeClr>
            </a:gs>
            <a:gs pos="83000">
              <a:schemeClr val="accent3">
                <a:lumMod val="45000"/>
                <a:lumOff val="55000"/>
              </a:schemeClr>
            </a:gs>
            <a:gs pos="100000">
              <a:schemeClr val="accent3">
                <a:lumMod val="30000"/>
                <a:lumOff val="70000"/>
              </a:schemeClr>
            </a:gs>
          </a:gsLst>
          <a:lin ang="5400000" scaled="1"/>
          <a:tileRect/>
        </a:gradFill>
        <a:effectLst/>
      </p:bgPr>
    </p:bg>
    <p:spTree>
      <p:nvGrpSpPr>
        <p:cNvPr id="1" name=""/>
        <p:cNvGrpSpPr/>
        <p:nvPr/>
      </p:nvGrpSpPr>
      <p:grpSpPr>
        <a:xfrm>
          <a:off x="0" y="0"/>
          <a:ext cx="0" cy="0"/>
          <a:chOff x="0" y="0"/>
          <a:chExt cx="0" cy="0"/>
        </a:xfrm>
      </p:grpSpPr>
      <p:sp>
        <p:nvSpPr>
          <p:cNvPr id="2" name="Rectángulo 1"/>
          <p:cNvSpPr/>
          <p:nvPr/>
        </p:nvSpPr>
        <p:spPr>
          <a:xfrm>
            <a:off x="514129" y="787566"/>
            <a:ext cx="2661434" cy="769441"/>
          </a:xfrm>
          <a:prstGeom prst="rect">
            <a:avLst/>
          </a:prstGeom>
          <a:noFill/>
        </p:spPr>
        <p:txBody>
          <a:bodyPr wrap="none" lIns="91440" tIns="45720" rIns="91440" bIns="45720">
            <a:spAutoFit/>
          </a:bodyPr>
          <a:lstStyle/>
          <a:p>
            <a:pPr algn="ctr"/>
            <a:r>
              <a:rPr lang="es-ES" sz="4400" dirty="0" smtClean="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rPr>
              <a:t>III. Alcance</a:t>
            </a:r>
            <a:endParaRPr lang="es-ES" sz="4400" b="0" cap="none" spc="0"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
        <p:nvSpPr>
          <p:cNvPr id="3" name="CuadroTexto 2"/>
          <p:cNvSpPr txBox="1"/>
          <p:nvPr/>
        </p:nvSpPr>
        <p:spPr>
          <a:xfrm>
            <a:off x="818145" y="1828800"/>
            <a:ext cx="10603833" cy="2677656"/>
          </a:xfrm>
          <a:prstGeom prst="rect">
            <a:avLst/>
          </a:prstGeom>
          <a:noFill/>
        </p:spPr>
        <p:txBody>
          <a:bodyPr wrap="square" rtlCol="0">
            <a:spAutoFit/>
          </a:bodyPr>
          <a:lstStyle/>
          <a:p>
            <a:pPr algn="just"/>
            <a:r>
              <a:rPr lang="es-MX" sz="2800" dirty="0">
                <a:solidFill>
                  <a:schemeClr val="accent1">
                    <a:lumMod val="50000"/>
                  </a:schemeClr>
                </a:solidFill>
              </a:rPr>
              <a:t>Se encuentran comprendidas las entidades públicas de los tres niveles de gobierno nacional, regional y local autorizados a celebrar contratos de concesión de servicios donde actúen como concedentes al amparo del Decreto Supremo Nº 008-2014-EF que aprueba el Texto Único Ordenado de la Ley N° 28563 Ley General del Sistema Nacional de Endeudamiento. </a:t>
            </a:r>
            <a:r>
              <a:rPr lang="es-MX" sz="2800" u="sng" dirty="0">
                <a:solidFill>
                  <a:schemeClr val="accent2">
                    <a:lumMod val="50000"/>
                  </a:schemeClr>
                </a:solidFill>
              </a:rPr>
              <a:t>No están comprendidas las Empresas </a:t>
            </a:r>
            <a:r>
              <a:rPr lang="es-MX" sz="2800" u="sng" dirty="0" smtClean="0">
                <a:solidFill>
                  <a:schemeClr val="accent2">
                    <a:lumMod val="50000"/>
                  </a:schemeClr>
                </a:solidFill>
              </a:rPr>
              <a:t>Públicas.</a:t>
            </a:r>
            <a:endParaRPr lang="es-PE" sz="2800" dirty="0">
              <a:solidFill>
                <a:schemeClr val="accent1">
                  <a:lumMod val="50000"/>
                </a:schemeClr>
              </a:solidFill>
            </a:endParaRPr>
          </a:p>
        </p:txBody>
      </p:sp>
    </p:spTree>
    <p:extLst>
      <p:ext uri="{BB962C8B-B14F-4D97-AF65-F5344CB8AC3E}">
        <p14:creationId xmlns:p14="http://schemas.microsoft.com/office/powerpoint/2010/main" val="42859675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50" presetClass="entr" presetSubtype="0" decel="100000"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ppt_w</p:attrName>
                                        </p:attrNameLst>
                                      </p:cBhvr>
                                      <p:tavLst>
                                        <p:tav tm="0">
                                          <p:val>
                                            <p:strVal val="#ppt_w+.3"/>
                                          </p:val>
                                        </p:tav>
                                        <p:tav tm="100000">
                                          <p:val>
                                            <p:strVal val="#ppt_w"/>
                                          </p:val>
                                        </p:tav>
                                      </p:tavLst>
                                    </p:anim>
                                    <p:anim calcmode="lin" valueType="num">
                                      <p:cBhvr>
                                        <p:cTn id="13" dur="1000" fill="hold"/>
                                        <p:tgtEl>
                                          <p:spTgt spid="3"/>
                                        </p:tgtEl>
                                        <p:attrNameLst>
                                          <p:attrName>ppt_h</p:attrName>
                                        </p:attrNameLst>
                                      </p:cBhvr>
                                      <p:tavLst>
                                        <p:tav tm="0">
                                          <p:val>
                                            <p:strVal val="#ppt_h"/>
                                          </p:val>
                                        </p:tav>
                                        <p:tav tm="100000">
                                          <p:val>
                                            <p:strVal val="#ppt_h"/>
                                          </p:val>
                                        </p:tav>
                                      </p:tavLst>
                                    </p:anim>
                                    <p:animEffect transition="in" filter="fade">
                                      <p:cBhvr>
                                        <p:cTn id="14"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3">
                <a:lumMod val="5000"/>
                <a:lumOff val="95000"/>
              </a:schemeClr>
            </a:gs>
            <a:gs pos="74000">
              <a:schemeClr val="accent3">
                <a:lumMod val="45000"/>
                <a:lumOff val="55000"/>
              </a:schemeClr>
            </a:gs>
            <a:gs pos="83000">
              <a:schemeClr val="accent3">
                <a:lumMod val="45000"/>
                <a:lumOff val="55000"/>
              </a:schemeClr>
            </a:gs>
            <a:gs pos="100000">
              <a:schemeClr val="accent3">
                <a:lumMod val="30000"/>
                <a:lumOff val="70000"/>
              </a:schemeClr>
            </a:gs>
          </a:gsLst>
          <a:lin ang="5400000" scaled="1"/>
          <a:tileRect/>
        </a:gradFill>
        <a:effectLst/>
      </p:bgPr>
    </p:bg>
    <p:spTree>
      <p:nvGrpSpPr>
        <p:cNvPr id="1" name=""/>
        <p:cNvGrpSpPr/>
        <p:nvPr/>
      </p:nvGrpSpPr>
      <p:grpSpPr>
        <a:xfrm>
          <a:off x="0" y="0"/>
          <a:ext cx="0" cy="0"/>
          <a:chOff x="0" y="0"/>
          <a:chExt cx="0" cy="0"/>
        </a:xfrm>
      </p:grpSpPr>
      <p:sp>
        <p:nvSpPr>
          <p:cNvPr id="2" name="Rectángulo 1"/>
          <p:cNvSpPr/>
          <p:nvPr/>
        </p:nvSpPr>
        <p:spPr>
          <a:xfrm>
            <a:off x="726383" y="482768"/>
            <a:ext cx="3039037" cy="646331"/>
          </a:xfrm>
          <a:prstGeom prst="rect">
            <a:avLst/>
          </a:prstGeom>
          <a:noFill/>
        </p:spPr>
        <p:txBody>
          <a:bodyPr wrap="none" lIns="91440" tIns="45720" rIns="91440" bIns="45720">
            <a:spAutoFit/>
          </a:bodyPr>
          <a:lstStyle/>
          <a:p>
            <a:pPr algn="ctr"/>
            <a:r>
              <a:rPr lang="es-ES" sz="3600" dirty="0" smtClean="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rPr>
              <a:t>IV. Definiciones</a:t>
            </a:r>
            <a:endParaRPr lang="es-ES" sz="3600" b="0" cap="none" spc="0"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
        <p:nvSpPr>
          <p:cNvPr id="3" name="CuadroTexto 2"/>
          <p:cNvSpPr txBox="1"/>
          <p:nvPr/>
        </p:nvSpPr>
        <p:spPr>
          <a:xfrm>
            <a:off x="689809" y="1219204"/>
            <a:ext cx="10603833" cy="830997"/>
          </a:xfrm>
          <a:prstGeom prst="rect">
            <a:avLst/>
          </a:prstGeom>
          <a:noFill/>
        </p:spPr>
        <p:txBody>
          <a:bodyPr wrap="square" rtlCol="0">
            <a:spAutoFit/>
          </a:bodyPr>
          <a:lstStyle/>
          <a:p>
            <a:pPr algn="just"/>
            <a:r>
              <a:rPr lang="es-MX" sz="2400" dirty="0" smtClean="0">
                <a:solidFill>
                  <a:schemeClr val="accent1">
                    <a:lumMod val="50000"/>
                  </a:schemeClr>
                </a:solidFill>
              </a:rPr>
              <a:t>Se mencionan algunos conceptos recogidos en el Proyecto de Directiva de Concesiones:</a:t>
            </a:r>
            <a:endParaRPr lang="es-PE" sz="2400" dirty="0">
              <a:solidFill>
                <a:schemeClr val="accent1">
                  <a:lumMod val="50000"/>
                </a:schemeClr>
              </a:solidFill>
            </a:endParaRPr>
          </a:p>
        </p:txBody>
      </p:sp>
      <p:sp>
        <p:nvSpPr>
          <p:cNvPr id="4" name="CuadroTexto 3"/>
          <p:cNvSpPr txBox="1"/>
          <p:nvPr/>
        </p:nvSpPr>
        <p:spPr>
          <a:xfrm>
            <a:off x="689808" y="4189287"/>
            <a:ext cx="10603833" cy="1200329"/>
          </a:xfrm>
          <a:prstGeom prst="rect">
            <a:avLst/>
          </a:prstGeom>
          <a:noFill/>
        </p:spPr>
        <p:txBody>
          <a:bodyPr wrap="square" rtlCol="0">
            <a:spAutoFit/>
          </a:bodyPr>
          <a:lstStyle/>
          <a:p>
            <a:pPr algn="just"/>
            <a:r>
              <a:rPr lang="es-MX" sz="2400" b="1" dirty="0">
                <a:solidFill>
                  <a:schemeClr val="accent1">
                    <a:lumMod val="50000"/>
                  </a:schemeClr>
                </a:solidFill>
              </a:rPr>
              <a:t>El O</a:t>
            </a:r>
            <a:r>
              <a:rPr lang="es-MX" sz="2400" b="1" dirty="0" smtClean="0">
                <a:solidFill>
                  <a:schemeClr val="accent1">
                    <a:lumMod val="50000"/>
                  </a:schemeClr>
                </a:solidFill>
              </a:rPr>
              <a:t>perador</a:t>
            </a:r>
            <a:r>
              <a:rPr lang="es-MX" sz="2400" b="1" dirty="0">
                <a:solidFill>
                  <a:schemeClr val="accent1">
                    <a:lumMod val="50000"/>
                  </a:schemeClr>
                </a:solidFill>
              </a:rPr>
              <a:t>: </a:t>
            </a:r>
            <a:r>
              <a:rPr lang="es-MX" sz="2400" dirty="0">
                <a:solidFill>
                  <a:schemeClr val="accent1">
                    <a:lumMod val="50000"/>
                  </a:schemeClr>
                </a:solidFill>
              </a:rPr>
              <a:t>es la entidad que utiliza el activo de concesión de servicios para proporcionar servicios públicos, sujeto al control del activo por la concedente. </a:t>
            </a:r>
            <a:endParaRPr lang="es-PE" sz="2400" dirty="0">
              <a:solidFill>
                <a:schemeClr val="accent1">
                  <a:lumMod val="50000"/>
                </a:schemeClr>
              </a:solidFill>
            </a:endParaRPr>
          </a:p>
          <a:p>
            <a:pPr algn="just"/>
            <a:r>
              <a:rPr lang="es-PE" sz="2400" b="1" dirty="0">
                <a:solidFill>
                  <a:schemeClr val="accent2">
                    <a:lumMod val="50000"/>
                  </a:schemeClr>
                </a:solidFill>
              </a:rPr>
              <a:t>También denominado concesionario</a:t>
            </a:r>
            <a:r>
              <a:rPr lang="es-PE" sz="2400" b="1" dirty="0" smtClean="0">
                <a:solidFill>
                  <a:schemeClr val="accent2">
                    <a:lumMod val="50000"/>
                  </a:schemeClr>
                </a:solidFill>
              </a:rPr>
              <a:t>.</a:t>
            </a:r>
            <a:endParaRPr lang="es-PE" sz="2400" dirty="0">
              <a:solidFill>
                <a:schemeClr val="accent1">
                  <a:lumMod val="50000"/>
                </a:schemeClr>
              </a:solidFill>
            </a:endParaRPr>
          </a:p>
        </p:txBody>
      </p:sp>
      <p:sp>
        <p:nvSpPr>
          <p:cNvPr id="6" name="CuadroTexto 5"/>
          <p:cNvSpPr txBox="1"/>
          <p:nvPr/>
        </p:nvSpPr>
        <p:spPr>
          <a:xfrm>
            <a:off x="726383" y="2785531"/>
            <a:ext cx="10603833" cy="830997"/>
          </a:xfrm>
          <a:prstGeom prst="rect">
            <a:avLst/>
          </a:prstGeom>
          <a:noFill/>
        </p:spPr>
        <p:txBody>
          <a:bodyPr wrap="square" rtlCol="0">
            <a:spAutoFit/>
          </a:bodyPr>
          <a:lstStyle/>
          <a:p>
            <a:pPr algn="just"/>
            <a:r>
              <a:rPr lang="es-MX" sz="2400" b="1" dirty="0" smtClean="0">
                <a:solidFill>
                  <a:schemeClr val="accent1">
                    <a:lumMod val="50000"/>
                  </a:schemeClr>
                </a:solidFill>
              </a:rPr>
              <a:t>La Concedente: </a:t>
            </a:r>
            <a:r>
              <a:rPr lang="es-MX" sz="2400" dirty="0" smtClean="0">
                <a:solidFill>
                  <a:schemeClr val="accent1">
                    <a:lumMod val="50000"/>
                  </a:schemeClr>
                </a:solidFill>
              </a:rPr>
              <a:t>Es </a:t>
            </a:r>
            <a:r>
              <a:rPr lang="es-MX" sz="2400" dirty="0">
                <a:solidFill>
                  <a:schemeClr val="accent1">
                    <a:lumMod val="50000"/>
                  </a:schemeClr>
                </a:solidFill>
              </a:rPr>
              <a:t>la entidad que concede el derecho de uso del activo de concesión de servicios al operador. </a:t>
            </a:r>
            <a:endParaRPr lang="es-PE" sz="2400" dirty="0">
              <a:solidFill>
                <a:schemeClr val="accent1">
                  <a:lumMod val="50000"/>
                </a:schemeClr>
              </a:solidFill>
            </a:endParaRPr>
          </a:p>
        </p:txBody>
      </p:sp>
    </p:spTree>
    <p:extLst>
      <p:ext uri="{BB962C8B-B14F-4D97-AF65-F5344CB8AC3E}">
        <p14:creationId xmlns:p14="http://schemas.microsoft.com/office/powerpoint/2010/main" val="13674860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50" presetClass="entr" presetSubtype="0" decel="100000"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ppt_w</p:attrName>
                                        </p:attrNameLst>
                                      </p:cBhvr>
                                      <p:tavLst>
                                        <p:tav tm="0">
                                          <p:val>
                                            <p:strVal val="#ppt_w+.3"/>
                                          </p:val>
                                        </p:tav>
                                        <p:tav tm="100000">
                                          <p:val>
                                            <p:strVal val="#ppt_w"/>
                                          </p:val>
                                        </p:tav>
                                      </p:tavLst>
                                    </p:anim>
                                    <p:anim calcmode="lin" valueType="num">
                                      <p:cBhvr>
                                        <p:cTn id="13" dur="1000" fill="hold"/>
                                        <p:tgtEl>
                                          <p:spTgt spid="3"/>
                                        </p:tgtEl>
                                        <p:attrNameLst>
                                          <p:attrName>ppt_h</p:attrName>
                                        </p:attrNameLst>
                                      </p:cBhvr>
                                      <p:tavLst>
                                        <p:tav tm="0">
                                          <p:val>
                                            <p:strVal val="#ppt_h"/>
                                          </p:val>
                                        </p:tav>
                                        <p:tav tm="100000">
                                          <p:val>
                                            <p:strVal val="#ppt_h"/>
                                          </p:val>
                                        </p:tav>
                                      </p:tavLst>
                                    </p:anim>
                                    <p:animEffect transition="in" filter="fade">
                                      <p:cBhvr>
                                        <p:cTn id="14"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3">
                <a:lumMod val="5000"/>
                <a:lumOff val="95000"/>
              </a:schemeClr>
            </a:gs>
            <a:gs pos="74000">
              <a:schemeClr val="accent3">
                <a:lumMod val="45000"/>
                <a:lumOff val="55000"/>
              </a:schemeClr>
            </a:gs>
            <a:gs pos="83000">
              <a:schemeClr val="accent3">
                <a:lumMod val="45000"/>
                <a:lumOff val="55000"/>
              </a:schemeClr>
            </a:gs>
            <a:gs pos="100000">
              <a:schemeClr val="accent3">
                <a:lumMod val="30000"/>
                <a:lumOff val="70000"/>
              </a:schemeClr>
            </a:gs>
          </a:gsLst>
          <a:lin ang="5400000" scaled="1"/>
          <a:tileRect/>
        </a:gradFill>
        <a:effectLst/>
      </p:bgPr>
    </p:bg>
    <p:spTree>
      <p:nvGrpSpPr>
        <p:cNvPr id="1" name=""/>
        <p:cNvGrpSpPr/>
        <p:nvPr/>
      </p:nvGrpSpPr>
      <p:grpSpPr>
        <a:xfrm>
          <a:off x="0" y="0"/>
          <a:ext cx="0" cy="0"/>
          <a:chOff x="0" y="0"/>
          <a:chExt cx="0" cy="0"/>
        </a:xfrm>
      </p:grpSpPr>
      <p:sp>
        <p:nvSpPr>
          <p:cNvPr id="2" name="Rectángulo 1"/>
          <p:cNvSpPr/>
          <p:nvPr/>
        </p:nvSpPr>
        <p:spPr>
          <a:xfrm>
            <a:off x="726383" y="482768"/>
            <a:ext cx="3039037" cy="646331"/>
          </a:xfrm>
          <a:prstGeom prst="rect">
            <a:avLst/>
          </a:prstGeom>
          <a:noFill/>
        </p:spPr>
        <p:txBody>
          <a:bodyPr wrap="none" lIns="91440" tIns="45720" rIns="91440" bIns="45720">
            <a:spAutoFit/>
          </a:bodyPr>
          <a:lstStyle/>
          <a:p>
            <a:pPr algn="ctr"/>
            <a:r>
              <a:rPr lang="es-ES" sz="3600" dirty="0" smtClean="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rPr>
              <a:t>IV. Definiciones</a:t>
            </a:r>
            <a:endParaRPr lang="es-ES" sz="3600" b="0" cap="none" spc="0"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
        <p:nvSpPr>
          <p:cNvPr id="3" name="CuadroTexto 2"/>
          <p:cNvSpPr txBox="1"/>
          <p:nvPr/>
        </p:nvSpPr>
        <p:spPr>
          <a:xfrm>
            <a:off x="689809" y="1219204"/>
            <a:ext cx="10603833" cy="830997"/>
          </a:xfrm>
          <a:prstGeom prst="rect">
            <a:avLst/>
          </a:prstGeom>
          <a:noFill/>
        </p:spPr>
        <p:txBody>
          <a:bodyPr wrap="square" rtlCol="0">
            <a:spAutoFit/>
          </a:bodyPr>
          <a:lstStyle/>
          <a:p>
            <a:pPr algn="just"/>
            <a:r>
              <a:rPr lang="es-MX" sz="2400" dirty="0" smtClean="0">
                <a:solidFill>
                  <a:schemeClr val="accent1">
                    <a:lumMod val="50000"/>
                  </a:schemeClr>
                </a:solidFill>
              </a:rPr>
              <a:t>Se mencionan algunos conceptos recogidos en el Proyecto de Directiva de Concesiones:</a:t>
            </a:r>
            <a:endParaRPr lang="es-PE" sz="2400" dirty="0">
              <a:solidFill>
                <a:schemeClr val="accent1">
                  <a:lumMod val="50000"/>
                </a:schemeClr>
              </a:solidFill>
            </a:endParaRPr>
          </a:p>
        </p:txBody>
      </p:sp>
      <p:sp>
        <p:nvSpPr>
          <p:cNvPr id="6" name="CuadroTexto 5"/>
          <p:cNvSpPr txBox="1"/>
          <p:nvPr/>
        </p:nvSpPr>
        <p:spPr>
          <a:xfrm>
            <a:off x="809554" y="2578565"/>
            <a:ext cx="10603833" cy="2308324"/>
          </a:xfrm>
          <a:prstGeom prst="rect">
            <a:avLst/>
          </a:prstGeom>
          <a:noFill/>
        </p:spPr>
        <p:txBody>
          <a:bodyPr wrap="square" rtlCol="0">
            <a:spAutoFit/>
          </a:bodyPr>
          <a:lstStyle/>
          <a:p>
            <a:r>
              <a:rPr lang="es-MX" sz="2400" b="1" dirty="0">
                <a:solidFill>
                  <a:schemeClr val="accent1">
                    <a:lumMod val="50000"/>
                  </a:schemeClr>
                </a:solidFill>
              </a:rPr>
              <a:t>Acuerdo de concesión de servicios</a:t>
            </a:r>
            <a:r>
              <a:rPr lang="es-MX" sz="2400" dirty="0">
                <a:solidFill>
                  <a:schemeClr val="accent1">
                    <a:lumMod val="50000"/>
                  </a:schemeClr>
                </a:solidFill>
              </a:rPr>
              <a:t>: Es un acuerdo vinculante entre una concedente y un operador en el que: </a:t>
            </a:r>
            <a:endParaRPr lang="es-PE" sz="2400" dirty="0">
              <a:solidFill>
                <a:schemeClr val="accent1">
                  <a:lumMod val="50000"/>
                </a:schemeClr>
              </a:solidFill>
            </a:endParaRPr>
          </a:p>
          <a:p>
            <a:pPr algn="just"/>
            <a:r>
              <a:rPr lang="es-MX" sz="2400" dirty="0">
                <a:solidFill>
                  <a:schemeClr val="accent1">
                    <a:lumMod val="50000"/>
                  </a:schemeClr>
                </a:solidFill>
              </a:rPr>
              <a:t>(a) el operador utiliza el </a:t>
            </a:r>
            <a:r>
              <a:rPr lang="es-MX" sz="2400" b="1" u="sng" dirty="0">
                <a:solidFill>
                  <a:schemeClr val="accent2">
                    <a:lumMod val="50000"/>
                  </a:schemeClr>
                </a:solidFill>
              </a:rPr>
              <a:t>activo de concesión de servicios</a:t>
            </a:r>
            <a:r>
              <a:rPr lang="es-MX" sz="2400" b="1" u="sng" dirty="0">
                <a:solidFill>
                  <a:schemeClr val="accent1">
                    <a:lumMod val="50000"/>
                  </a:schemeClr>
                </a:solidFill>
              </a:rPr>
              <a:t> </a:t>
            </a:r>
            <a:r>
              <a:rPr lang="es-MX" sz="2400" dirty="0">
                <a:solidFill>
                  <a:schemeClr val="accent1">
                    <a:lumMod val="50000"/>
                  </a:schemeClr>
                </a:solidFill>
              </a:rPr>
              <a:t>para proporcionar un </a:t>
            </a:r>
            <a:r>
              <a:rPr lang="es-MX" sz="2400" b="1" u="sng" dirty="0">
                <a:solidFill>
                  <a:schemeClr val="accent2">
                    <a:lumMod val="50000"/>
                  </a:schemeClr>
                </a:solidFill>
              </a:rPr>
              <a:t>servicio público</a:t>
            </a:r>
            <a:r>
              <a:rPr lang="es-MX" sz="2400" dirty="0">
                <a:solidFill>
                  <a:schemeClr val="accent1">
                    <a:lumMod val="50000"/>
                  </a:schemeClr>
                </a:solidFill>
              </a:rPr>
              <a:t>, en nombre de la concedente, durante un periodo determinado; y </a:t>
            </a:r>
            <a:endParaRPr lang="es-PE" sz="2400" dirty="0">
              <a:solidFill>
                <a:schemeClr val="accent1">
                  <a:lumMod val="50000"/>
                </a:schemeClr>
              </a:solidFill>
            </a:endParaRPr>
          </a:p>
          <a:p>
            <a:pPr algn="just"/>
            <a:r>
              <a:rPr lang="es-MX" sz="2400" dirty="0">
                <a:solidFill>
                  <a:schemeClr val="accent1">
                    <a:lumMod val="50000"/>
                  </a:schemeClr>
                </a:solidFill>
              </a:rPr>
              <a:t>(b) el operador es </a:t>
            </a:r>
            <a:r>
              <a:rPr lang="es-MX" sz="2400" b="1" u="sng" dirty="0">
                <a:solidFill>
                  <a:schemeClr val="accent2">
                    <a:lumMod val="50000"/>
                  </a:schemeClr>
                </a:solidFill>
              </a:rPr>
              <a:t>compensado</a:t>
            </a:r>
            <a:r>
              <a:rPr lang="es-MX" sz="2400" dirty="0">
                <a:solidFill>
                  <a:schemeClr val="accent1">
                    <a:lumMod val="50000"/>
                  </a:schemeClr>
                </a:solidFill>
              </a:rPr>
              <a:t> por sus servicios durante el periodo del acuerdo de concesión del servicio. </a:t>
            </a:r>
            <a:endParaRPr lang="es-PE" sz="2400" dirty="0">
              <a:solidFill>
                <a:schemeClr val="accent1">
                  <a:lumMod val="50000"/>
                </a:schemeClr>
              </a:solidFill>
            </a:endParaRPr>
          </a:p>
        </p:txBody>
      </p:sp>
    </p:spTree>
    <p:extLst>
      <p:ext uri="{BB962C8B-B14F-4D97-AF65-F5344CB8AC3E}">
        <p14:creationId xmlns:p14="http://schemas.microsoft.com/office/powerpoint/2010/main" val="12433523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50" presetClass="entr" presetSubtype="0" decel="100000"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ppt_w</p:attrName>
                                        </p:attrNameLst>
                                      </p:cBhvr>
                                      <p:tavLst>
                                        <p:tav tm="0">
                                          <p:val>
                                            <p:strVal val="#ppt_w+.3"/>
                                          </p:val>
                                        </p:tav>
                                        <p:tav tm="100000">
                                          <p:val>
                                            <p:strVal val="#ppt_w"/>
                                          </p:val>
                                        </p:tav>
                                      </p:tavLst>
                                    </p:anim>
                                    <p:anim calcmode="lin" valueType="num">
                                      <p:cBhvr>
                                        <p:cTn id="13" dur="1000" fill="hold"/>
                                        <p:tgtEl>
                                          <p:spTgt spid="3"/>
                                        </p:tgtEl>
                                        <p:attrNameLst>
                                          <p:attrName>ppt_h</p:attrName>
                                        </p:attrNameLst>
                                      </p:cBhvr>
                                      <p:tavLst>
                                        <p:tav tm="0">
                                          <p:val>
                                            <p:strVal val="#ppt_h"/>
                                          </p:val>
                                        </p:tav>
                                        <p:tav tm="100000">
                                          <p:val>
                                            <p:strVal val="#ppt_h"/>
                                          </p:val>
                                        </p:tav>
                                      </p:tavLst>
                                    </p:anim>
                                    <p:animEffect transition="in" filter="fade">
                                      <p:cBhvr>
                                        <p:cTn id="14"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3">
                <a:lumMod val="5000"/>
                <a:lumOff val="95000"/>
              </a:schemeClr>
            </a:gs>
            <a:gs pos="74000">
              <a:schemeClr val="accent3">
                <a:lumMod val="45000"/>
                <a:lumOff val="55000"/>
              </a:schemeClr>
            </a:gs>
            <a:gs pos="83000">
              <a:schemeClr val="accent3">
                <a:lumMod val="45000"/>
                <a:lumOff val="55000"/>
              </a:schemeClr>
            </a:gs>
            <a:gs pos="100000">
              <a:schemeClr val="accent3">
                <a:lumMod val="30000"/>
                <a:lumOff val="70000"/>
              </a:schemeClr>
            </a:gs>
          </a:gsLst>
          <a:lin ang="5400000" scaled="1"/>
          <a:tileRect/>
        </a:gradFill>
        <a:effectLst/>
      </p:bgPr>
    </p:bg>
    <p:spTree>
      <p:nvGrpSpPr>
        <p:cNvPr id="1" name=""/>
        <p:cNvGrpSpPr/>
        <p:nvPr/>
      </p:nvGrpSpPr>
      <p:grpSpPr>
        <a:xfrm>
          <a:off x="0" y="0"/>
          <a:ext cx="0" cy="0"/>
          <a:chOff x="0" y="0"/>
          <a:chExt cx="0" cy="0"/>
        </a:xfrm>
      </p:grpSpPr>
      <p:sp>
        <p:nvSpPr>
          <p:cNvPr id="2" name="Rectángulo 1"/>
          <p:cNvSpPr/>
          <p:nvPr/>
        </p:nvSpPr>
        <p:spPr>
          <a:xfrm>
            <a:off x="726383" y="482768"/>
            <a:ext cx="3039037" cy="646331"/>
          </a:xfrm>
          <a:prstGeom prst="rect">
            <a:avLst/>
          </a:prstGeom>
          <a:noFill/>
        </p:spPr>
        <p:txBody>
          <a:bodyPr wrap="none" lIns="91440" tIns="45720" rIns="91440" bIns="45720">
            <a:spAutoFit/>
          </a:bodyPr>
          <a:lstStyle/>
          <a:p>
            <a:pPr algn="ctr"/>
            <a:r>
              <a:rPr lang="es-ES" sz="3600" dirty="0" smtClean="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rPr>
              <a:t>IV. Definiciones</a:t>
            </a:r>
            <a:endParaRPr lang="es-ES" sz="3600" b="0" cap="none" spc="0"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
        <p:nvSpPr>
          <p:cNvPr id="5" name="CuadroTexto 4"/>
          <p:cNvSpPr txBox="1"/>
          <p:nvPr/>
        </p:nvSpPr>
        <p:spPr>
          <a:xfrm>
            <a:off x="726383" y="1492288"/>
            <a:ext cx="10603833" cy="4524315"/>
          </a:xfrm>
          <a:prstGeom prst="rect">
            <a:avLst/>
          </a:prstGeom>
          <a:noFill/>
        </p:spPr>
        <p:txBody>
          <a:bodyPr wrap="square" rtlCol="0">
            <a:spAutoFit/>
          </a:bodyPr>
          <a:lstStyle/>
          <a:p>
            <a:pPr algn="just"/>
            <a:r>
              <a:rPr lang="es-MX" sz="2400" b="1" dirty="0">
                <a:solidFill>
                  <a:schemeClr val="accent1">
                    <a:lumMod val="50000"/>
                  </a:schemeClr>
                </a:solidFill>
              </a:rPr>
              <a:t>Activo de concesión de servicios</a:t>
            </a:r>
            <a:r>
              <a:rPr lang="es-MX" sz="2400" dirty="0">
                <a:solidFill>
                  <a:schemeClr val="accent1">
                    <a:lumMod val="50000"/>
                  </a:schemeClr>
                </a:solidFill>
              </a:rPr>
              <a:t>: Es un activo utilizado para proporcionar servicios públicos en un acuerdo de concesión de servicios que: </a:t>
            </a:r>
            <a:endParaRPr lang="es-MX" sz="2400" dirty="0" smtClean="0">
              <a:solidFill>
                <a:schemeClr val="accent1">
                  <a:lumMod val="50000"/>
                </a:schemeClr>
              </a:solidFill>
            </a:endParaRPr>
          </a:p>
          <a:p>
            <a:pPr algn="just"/>
            <a:endParaRPr lang="es-PE" sz="2400" dirty="0">
              <a:solidFill>
                <a:schemeClr val="accent1">
                  <a:lumMod val="50000"/>
                </a:schemeClr>
              </a:solidFill>
            </a:endParaRPr>
          </a:p>
          <a:p>
            <a:pPr algn="just"/>
            <a:r>
              <a:rPr lang="es-MX" sz="2400" dirty="0" smtClean="0">
                <a:solidFill>
                  <a:schemeClr val="accent1">
                    <a:lumMod val="50000"/>
                  </a:schemeClr>
                </a:solidFill>
              </a:rPr>
              <a:t>   </a:t>
            </a:r>
            <a:r>
              <a:rPr lang="es-MX" sz="2400" u="sng" dirty="0" smtClean="0">
                <a:solidFill>
                  <a:schemeClr val="accent1">
                    <a:lumMod val="50000"/>
                  </a:schemeClr>
                </a:solidFill>
              </a:rPr>
              <a:t>(</a:t>
            </a:r>
            <a:r>
              <a:rPr lang="es-MX" sz="2400" u="sng" dirty="0">
                <a:solidFill>
                  <a:schemeClr val="accent1">
                    <a:lumMod val="50000"/>
                  </a:schemeClr>
                </a:solidFill>
              </a:rPr>
              <a:t>a) es proporcionado por el operador, de forma que: </a:t>
            </a:r>
            <a:endParaRPr lang="es-PE" sz="2400" u="sng" dirty="0">
              <a:solidFill>
                <a:schemeClr val="accent1">
                  <a:lumMod val="50000"/>
                </a:schemeClr>
              </a:solidFill>
            </a:endParaRPr>
          </a:p>
          <a:p>
            <a:pPr algn="just"/>
            <a:endParaRPr lang="es-MX" sz="2400" dirty="0" smtClean="0">
              <a:solidFill>
                <a:schemeClr val="accent1">
                  <a:lumMod val="50000"/>
                </a:schemeClr>
              </a:solidFill>
            </a:endParaRPr>
          </a:p>
          <a:p>
            <a:pPr algn="just"/>
            <a:r>
              <a:rPr lang="es-MX" sz="2400" dirty="0" smtClean="0">
                <a:solidFill>
                  <a:schemeClr val="accent1">
                    <a:lumMod val="50000"/>
                  </a:schemeClr>
                </a:solidFill>
              </a:rPr>
              <a:t>      (</a:t>
            </a:r>
            <a:r>
              <a:rPr lang="es-MX" sz="2400" dirty="0">
                <a:solidFill>
                  <a:schemeClr val="accent1">
                    <a:lumMod val="50000"/>
                  </a:schemeClr>
                </a:solidFill>
              </a:rPr>
              <a:t>i) el operador construye, desarrolla o adquiere de un tercero; o </a:t>
            </a:r>
            <a:endParaRPr lang="es-PE" sz="2400" dirty="0">
              <a:solidFill>
                <a:schemeClr val="accent1">
                  <a:lumMod val="50000"/>
                </a:schemeClr>
              </a:solidFill>
            </a:endParaRPr>
          </a:p>
          <a:p>
            <a:pPr algn="just"/>
            <a:r>
              <a:rPr lang="es-MX" sz="2400" dirty="0" smtClean="0">
                <a:solidFill>
                  <a:schemeClr val="accent1">
                    <a:lumMod val="50000"/>
                  </a:schemeClr>
                </a:solidFill>
              </a:rPr>
              <a:t>      (</a:t>
            </a:r>
            <a:r>
              <a:rPr lang="es-MX" sz="2400" dirty="0">
                <a:solidFill>
                  <a:schemeClr val="accent1">
                    <a:lumMod val="50000"/>
                  </a:schemeClr>
                </a:solidFill>
              </a:rPr>
              <a:t>ii) es un activo ya existente del operador; o </a:t>
            </a:r>
            <a:endParaRPr lang="es-PE" sz="2400" dirty="0">
              <a:solidFill>
                <a:schemeClr val="accent1">
                  <a:lumMod val="50000"/>
                </a:schemeClr>
              </a:solidFill>
            </a:endParaRPr>
          </a:p>
          <a:p>
            <a:pPr algn="just"/>
            <a:endParaRPr lang="es-MX" sz="2400" dirty="0" smtClean="0">
              <a:solidFill>
                <a:schemeClr val="accent1">
                  <a:lumMod val="50000"/>
                </a:schemeClr>
              </a:solidFill>
            </a:endParaRPr>
          </a:p>
          <a:p>
            <a:pPr algn="just"/>
            <a:r>
              <a:rPr lang="es-MX" sz="2400" dirty="0" smtClean="0">
                <a:solidFill>
                  <a:schemeClr val="accent1">
                    <a:lumMod val="50000"/>
                  </a:schemeClr>
                </a:solidFill>
              </a:rPr>
              <a:t>   </a:t>
            </a:r>
            <a:r>
              <a:rPr lang="es-MX" sz="2400" u="sng" dirty="0" smtClean="0">
                <a:solidFill>
                  <a:schemeClr val="accent1">
                    <a:lumMod val="50000"/>
                  </a:schemeClr>
                </a:solidFill>
              </a:rPr>
              <a:t>(</a:t>
            </a:r>
            <a:r>
              <a:rPr lang="es-MX" sz="2400" u="sng" dirty="0">
                <a:solidFill>
                  <a:schemeClr val="accent1">
                    <a:lumMod val="50000"/>
                  </a:schemeClr>
                </a:solidFill>
              </a:rPr>
              <a:t>b) es proporcionado por la concedente, de forma que: </a:t>
            </a:r>
            <a:endParaRPr lang="es-PE" sz="2400" u="sng" dirty="0">
              <a:solidFill>
                <a:schemeClr val="accent1">
                  <a:lumMod val="50000"/>
                </a:schemeClr>
              </a:solidFill>
            </a:endParaRPr>
          </a:p>
          <a:p>
            <a:pPr algn="just"/>
            <a:endParaRPr lang="es-MX" sz="2400" dirty="0" smtClean="0">
              <a:solidFill>
                <a:schemeClr val="accent1">
                  <a:lumMod val="50000"/>
                </a:schemeClr>
              </a:solidFill>
            </a:endParaRPr>
          </a:p>
          <a:p>
            <a:pPr algn="just"/>
            <a:r>
              <a:rPr lang="es-MX" sz="2400" dirty="0" smtClean="0">
                <a:solidFill>
                  <a:schemeClr val="accent1">
                    <a:lumMod val="50000"/>
                  </a:schemeClr>
                </a:solidFill>
              </a:rPr>
              <a:t>      (</a:t>
            </a:r>
            <a:r>
              <a:rPr lang="es-MX" sz="2400" dirty="0">
                <a:solidFill>
                  <a:schemeClr val="accent1">
                    <a:lumMod val="50000"/>
                  </a:schemeClr>
                </a:solidFill>
              </a:rPr>
              <a:t>i) es un activo ya existente de la concedente; o </a:t>
            </a:r>
            <a:endParaRPr lang="es-PE" sz="2400" dirty="0">
              <a:solidFill>
                <a:schemeClr val="accent1">
                  <a:lumMod val="50000"/>
                </a:schemeClr>
              </a:solidFill>
            </a:endParaRPr>
          </a:p>
          <a:p>
            <a:pPr algn="just"/>
            <a:r>
              <a:rPr lang="es-MX" sz="2400" dirty="0" smtClean="0">
                <a:solidFill>
                  <a:schemeClr val="accent1">
                    <a:lumMod val="50000"/>
                  </a:schemeClr>
                </a:solidFill>
              </a:rPr>
              <a:t>      (</a:t>
            </a:r>
            <a:r>
              <a:rPr lang="es-MX" sz="2400" dirty="0">
                <a:solidFill>
                  <a:schemeClr val="accent1">
                    <a:lumMod val="50000"/>
                  </a:schemeClr>
                </a:solidFill>
              </a:rPr>
              <a:t>ii) es una mejora de un activo ya existente de la concedente.</a:t>
            </a:r>
            <a:endParaRPr lang="es-PE" sz="2400" dirty="0">
              <a:solidFill>
                <a:schemeClr val="accent1">
                  <a:lumMod val="50000"/>
                </a:schemeClr>
              </a:solidFill>
            </a:endParaRPr>
          </a:p>
        </p:txBody>
      </p:sp>
    </p:spTree>
    <p:extLst>
      <p:ext uri="{BB962C8B-B14F-4D97-AF65-F5344CB8AC3E}">
        <p14:creationId xmlns:p14="http://schemas.microsoft.com/office/powerpoint/2010/main" val="7868419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10" presetClass="entr" presetSubtype="0"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29.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3">
                <a:lumMod val="5000"/>
                <a:lumOff val="95000"/>
              </a:schemeClr>
            </a:gs>
            <a:gs pos="74000">
              <a:schemeClr val="accent3">
                <a:lumMod val="45000"/>
                <a:lumOff val="55000"/>
              </a:schemeClr>
            </a:gs>
            <a:gs pos="83000">
              <a:schemeClr val="accent3">
                <a:lumMod val="45000"/>
                <a:lumOff val="55000"/>
              </a:schemeClr>
            </a:gs>
            <a:gs pos="100000">
              <a:schemeClr val="accent3">
                <a:lumMod val="30000"/>
                <a:lumOff val="70000"/>
              </a:schemeClr>
            </a:gs>
          </a:gsLst>
          <a:lin ang="5400000" scaled="1"/>
          <a:tileRect/>
        </a:gradFill>
        <a:effectLst/>
      </p:bgPr>
    </p:bg>
    <p:spTree>
      <p:nvGrpSpPr>
        <p:cNvPr id="1" name=""/>
        <p:cNvGrpSpPr/>
        <p:nvPr/>
      </p:nvGrpSpPr>
      <p:grpSpPr>
        <a:xfrm>
          <a:off x="0" y="0"/>
          <a:ext cx="0" cy="0"/>
          <a:chOff x="0" y="0"/>
          <a:chExt cx="0" cy="0"/>
        </a:xfrm>
      </p:grpSpPr>
      <p:sp>
        <p:nvSpPr>
          <p:cNvPr id="2" name="Rectángulo 1"/>
          <p:cNvSpPr/>
          <p:nvPr/>
        </p:nvSpPr>
        <p:spPr>
          <a:xfrm>
            <a:off x="384939" y="546936"/>
            <a:ext cx="11165492" cy="523220"/>
          </a:xfrm>
          <a:prstGeom prst="rect">
            <a:avLst/>
          </a:prstGeom>
          <a:noFill/>
        </p:spPr>
        <p:txBody>
          <a:bodyPr wrap="none" lIns="91440" tIns="45720" rIns="91440" bIns="45720">
            <a:spAutoFit/>
          </a:bodyPr>
          <a:lstStyle/>
          <a:p>
            <a:pPr algn="ctr"/>
            <a:r>
              <a:rPr lang="es-ES" sz="2800" dirty="0" smtClean="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rPr>
              <a:t>IV. Procedimientos Contables para el Reconocimiento y Medición de activos</a:t>
            </a:r>
            <a:endParaRPr lang="es-ES" sz="2800" b="0" cap="none" spc="0"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
        <p:nvSpPr>
          <p:cNvPr id="5" name="CuadroTexto 4"/>
          <p:cNvSpPr txBox="1"/>
          <p:nvPr/>
        </p:nvSpPr>
        <p:spPr>
          <a:xfrm>
            <a:off x="726383" y="1492288"/>
            <a:ext cx="10603833" cy="1200329"/>
          </a:xfrm>
          <a:prstGeom prst="rect">
            <a:avLst/>
          </a:prstGeom>
          <a:noFill/>
        </p:spPr>
        <p:txBody>
          <a:bodyPr wrap="square" rtlCol="0">
            <a:spAutoFit/>
          </a:bodyPr>
          <a:lstStyle/>
          <a:p>
            <a:pPr algn="just"/>
            <a:r>
              <a:rPr lang="es-MX" sz="2400" b="1" dirty="0" smtClean="0">
                <a:solidFill>
                  <a:schemeClr val="accent1">
                    <a:lumMod val="50000"/>
                  </a:schemeClr>
                </a:solidFill>
              </a:rPr>
              <a:t>Reconocimiento de un activo de concesión de servicios</a:t>
            </a:r>
            <a:r>
              <a:rPr lang="es-MX" sz="2400" dirty="0" smtClean="0">
                <a:solidFill>
                  <a:schemeClr val="accent1">
                    <a:lumMod val="50000"/>
                  </a:schemeClr>
                </a:solidFill>
              </a:rPr>
              <a:t>:</a:t>
            </a:r>
          </a:p>
          <a:p>
            <a:pPr algn="just"/>
            <a:r>
              <a:rPr lang="es-MX" sz="2400" dirty="0" smtClean="0">
                <a:solidFill>
                  <a:schemeClr val="accent1">
                    <a:lumMod val="50000"/>
                  </a:schemeClr>
                </a:solidFill>
              </a:rPr>
              <a:t>La </a:t>
            </a:r>
            <a:r>
              <a:rPr lang="es-MX" sz="2400" dirty="0">
                <a:solidFill>
                  <a:schemeClr val="accent1">
                    <a:lumMod val="50000"/>
                  </a:schemeClr>
                </a:solidFill>
              </a:rPr>
              <a:t>concedente reconocerá un activo proporcionado por el operador y una mejora de un activo ya existente de la concedente como un activo de concesión de servicios si</a:t>
            </a:r>
            <a:r>
              <a:rPr lang="es-MX" sz="2400" dirty="0" smtClean="0">
                <a:solidFill>
                  <a:schemeClr val="accent1">
                    <a:lumMod val="50000"/>
                  </a:schemeClr>
                </a:solidFill>
              </a:rPr>
              <a:t>:</a:t>
            </a:r>
          </a:p>
        </p:txBody>
      </p:sp>
      <p:sp>
        <p:nvSpPr>
          <p:cNvPr id="3" name="CuadroTexto 2"/>
          <p:cNvSpPr txBox="1"/>
          <p:nvPr/>
        </p:nvSpPr>
        <p:spPr>
          <a:xfrm>
            <a:off x="1283389" y="2692617"/>
            <a:ext cx="9368591" cy="3046988"/>
          </a:xfrm>
          <a:prstGeom prst="rect">
            <a:avLst/>
          </a:prstGeom>
          <a:noFill/>
        </p:spPr>
        <p:txBody>
          <a:bodyPr wrap="square" rtlCol="0">
            <a:spAutoFit/>
          </a:bodyPr>
          <a:lstStyle/>
          <a:p>
            <a:pPr algn="just"/>
            <a:endParaRPr lang="es-PE" sz="2400" i="1" dirty="0" smtClean="0">
              <a:solidFill>
                <a:schemeClr val="accent2">
                  <a:lumMod val="50000"/>
                </a:schemeClr>
              </a:solidFill>
            </a:endParaRPr>
          </a:p>
          <a:p>
            <a:pPr marL="514350" indent="-514350" algn="just">
              <a:buAutoNum type="romanLcParenBoth"/>
            </a:pPr>
            <a:r>
              <a:rPr lang="es-MX" sz="2400" i="1" dirty="0" smtClean="0">
                <a:solidFill>
                  <a:schemeClr val="accent2">
                    <a:lumMod val="50000"/>
                  </a:schemeClr>
                </a:solidFill>
              </a:rPr>
              <a:t>la concedente controla o regula qué servicios debe proporcionar el operador con el activo, a quién debe proporcionarlos y a qué precio; y </a:t>
            </a:r>
          </a:p>
          <a:p>
            <a:pPr algn="just"/>
            <a:endParaRPr lang="es-PE" sz="2400" i="1" dirty="0" smtClean="0">
              <a:solidFill>
                <a:schemeClr val="accent2">
                  <a:lumMod val="50000"/>
                </a:schemeClr>
              </a:solidFill>
            </a:endParaRPr>
          </a:p>
          <a:p>
            <a:pPr algn="just"/>
            <a:r>
              <a:rPr lang="es-MX" sz="2400" i="1" dirty="0" smtClean="0">
                <a:solidFill>
                  <a:schemeClr val="accent2">
                    <a:lumMod val="50000"/>
                  </a:schemeClr>
                </a:solidFill>
              </a:rPr>
              <a:t>(ii)   la concedente controla—a través de la propiedad, del derecho de uso o de otra manera-cualquier participación residual significativa en el activo al final del plazo del acuerdo.</a:t>
            </a:r>
            <a:endParaRPr lang="es-PE" sz="2400" i="1" dirty="0" smtClean="0">
              <a:solidFill>
                <a:schemeClr val="accent2">
                  <a:lumMod val="50000"/>
                </a:schemeClr>
              </a:solidFill>
            </a:endParaRPr>
          </a:p>
          <a:p>
            <a:pPr algn="just"/>
            <a:endParaRPr lang="es-PE" sz="2400" dirty="0"/>
          </a:p>
        </p:txBody>
      </p:sp>
    </p:spTree>
    <p:extLst>
      <p:ext uri="{BB962C8B-B14F-4D97-AF65-F5344CB8AC3E}">
        <p14:creationId xmlns:p14="http://schemas.microsoft.com/office/powerpoint/2010/main" val="10334247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37" presetClass="entr" presetSubtype="0"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900" decel="100000" fill="hold"/>
                                        <p:tgtEl>
                                          <p:spTgt spid="5"/>
                                        </p:tgtEl>
                                        <p:attrNameLst>
                                          <p:attrName>ppt_y</p:attrName>
                                        </p:attrNameLst>
                                      </p:cBhvr>
                                      <p:tavLst>
                                        <p:tav tm="0">
                                          <p:val>
                                            <p:strVal val="#ppt_y+1"/>
                                          </p:val>
                                        </p:tav>
                                        <p:tav tm="100000">
                                          <p:val>
                                            <p:strVal val="#ppt_y-.03"/>
                                          </p:val>
                                        </p:tav>
                                      </p:tavLst>
                                    </p:anim>
                                    <p:anim calcmode="lin" valueType="num">
                                      <p:cBhvr>
                                        <p:cTn id="15" dur="100" accel="100000" fill="hold">
                                          <p:stCondLst>
                                            <p:cond delay="900"/>
                                          </p:stCondLst>
                                        </p:cTn>
                                        <p:tgtEl>
                                          <p:spTgt spid="5"/>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p:cNvPicPr>
            <a:picLocks noChangeAspect="1"/>
          </p:cNvPicPr>
          <p:nvPr/>
        </p:nvPicPr>
        <p:blipFill rotWithShape="1">
          <a:blip r:embed="rId2"/>
          <a:srcRect l="31142" t="28117" r="32572" b="20244"/>
          <a:stretch/>
        </p:blipFill>
        <p:spPr>
          <a:xfrm>
            <a:off x="413655" y="1476828"/>
            <a:ext cx="5529943" cy="442685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5" name="CuadroTexto 4"/>
          <p:cNvSpPr txBox="1"/>
          <p:nvPr/>
        </p:nvSpPr>
        <p:spPr>
          <a:xfrm>
            <a:off x="319315" y="391887"/>
            <a:ext cx="5617026" cy="677108"/>
          </a:xfrm>
          <a:prstGeom prst="rect">
            <a:avLst/>
          </a:prstGeom>
          <a:noFill/>
        </p:spPr>
        <p:txBody>
          <a:bodyPr wrap="square" rtlCol="0">
            <a:spAutoFit/>
          </a:bodyPr>
          <a:lstStyle/>
          <a:p>
            <a:pPr algn="ctr"/>
            <a:r>
              <a:rPr lang="es-PE" sz="2400" dirty="0" smtClean="0">
                <a:solidFill>
                  <a:srgbClr val="00B050"/>
                </a:solidFill>
                <a:effectLst>
                  <a:outerShdw blurRad="38100" dist="38100" dir="2700000" algn="tl">
                    <a:srgbClr val="000000">
                      <a:alpha val="43137"/>
                    </a:srgbClr>
                  </a:outerShdw>
                </a:effectLst>
              </a:rPr>
              <a:t>BRECHA DE INFRAESTRUCTURA EN EL PERÚ</a:t>
            </a:r>
          </a:p>
          <a:p>
            <a:pPr algn="ctr"/>
            <a:r>
              <a:rPr lang="es-PE" sz="1400" dirty="0" smtClean="0">
                <a:solidFill>
                  <a:srgbClr val="00B050"/>
                </a:solidFill>
                <a:effectLst>
                  <a:outerShdw blurRad="38100" dist="38100" dir="2700000" algn="tl">
                    <a:srgbClr val="000000">
                      <a:alpha val="43137"/>
                    </a:srgbClr>
                  </a:outerShdw>
                </a:effectLst>
              </a:rPr>
              <a:t>En millones de dólares</a:t>
            </a:r>
            <a:endParaRPr lang="es-PE" sz="1400" dirty="0">
              <a:solidFill>
                <a:srgbClr val="00B050"/>
              </a:solidFill>
              <a:effectLst>
                <a:outerShdw blurRad="38100" dist="38100" dir="2700000" algn="tl">
                  <a:srgbClr val="000000">
                    <a:alpha val="43137"/>
                  </a:srgbClr>
                </a:outerShdw>
              </a:effectLst>
            </a:endParaRPr>
          </a:p>
        </p:txBody>
      </p:sp>
      <p:sp>
        <p:nvSpPr>
          <p:cNvPr id="7" name="CuadroTexto 6"/>
          <p:cNvSpPr txBox="1"/>
          <p:nvPr/>
        </p:nvSpPr>
        <p:spPr>
          <a:xfrm>
            <a:off x="6096000" y="391886"/>
            <a:ext cx="5617026" cy="461665"/>
          </a:xfrm>
          <a:prstGeom prst="rect">
            <a:avLst/>
          </a:prstGeom>
          <a:noFill/>
        </p:spPr>
        <p:txBody>
          <a:bodyPr wrap="square" rtlCol="0">
            <a:spAutoFit/>
          </a:bodyPr>
          <a:lstStyle/>
          <a:p>
            <a:pPr algn="ctr"/>
            <a:r>
              <a:rPr lang="es-PE" sz="2400" dirty="0" smtClean="0">
                <a:solidFill>
                  <a:srgbClr val="00B050"/>
                </a:solidFill>
                <a:effectLst>
                  <a:outerShdw blurRad="38100" dist="38100" dir="2700000" algn="tl">
                    <a:srgbClr val="000000">
                      <a:alpha val="43137"/>
                    </a:srgbClr>
                  </a:outerShdw>
                </a:effectLst>
              </a:rPr>
              <a:t>EVOLUCIÓN DE LAS </a:t>
            </a:r>
            <a:r>
              <a:rPr lang="es-PE" sz="2400" dirty="0" err="1" smtClean="0">
                <a:solidFill>
                  <a:srgbClr val="00B050"/>
                </a:solidFill>
                <a:effectLst>
                  <a:outerShdw blurRad="38100" dist="38100" dir="2700000" algn="tl">
                    <a:srgbClr val="000000">
                      <a:alpha val="43137"/>
                    </a:srgbClr>
                  </a:outerShdw>
                </a:effectLst>
              </a:rPr>
              <a:t>APP’s</a:t>
            </a:r>
            <a:endParaRPr lang="es-PE" sz="2400" dirty="0">
              <a:solidFill>
                <a:srgbClr val="00B050"/>
              </a:solidFill>
              <a:effectLst>
                <a:outerShdw blurRad="38100" dist="38100" dir="2700000" algn="tl">
                  <a:srgbClr val="000000">
                    <a:alpha val="43137"/>
                  </a:srgbClr>
                </a:outerShdw>
              </a:effectLst>
            </a:endParaRPr>
          </a:p>
        </p:txBody>
      </p:sp>
      <p:sp>
        <p:nvSpPr>
          <p:cNvPr id="3" name="CuadroTexto 2"/>
          <p:cNvSpPr txBox="1"/>
          <p:nvPr/>
        </p:nvSpPr>
        <p:spPr>
          <a:xfrm>
            <a:off x="1406976" y="6049909"/>
            <a:ext cx="3543300" cy="523220"/>
          </a:xfrm>
          <a:prstGeom prst="rect">
            <a:avLst/>
          </a:prstGeom>
          <a:noFill/>
        </p:spPr>
        <p:txBody>
          <a:bodyPr wrap="square" rtlCol="0">
            <a:spAutoFit/>
          </a:bodyPr>
          <a:lstStyle/>
          <a:p>
            <a:pPr algn="ctr"/>
            <a:r>
              <a:rPr lang="es-PE" sz="2800" b="1" dirty="0" smtClean="0">
                <a:effectLst>
                  <a:outerShdw blurRad="38100" dist="38100" dir="2700000" algn="tl">
                    <a:srgbClr val="000000">
                      <a:alpha val="43137"/>
                    </a:srgbClr>
                  </a:outerShdw>
                </a:effectLst>
              </a:rPr>
              <a:t>US$ 87 975</a:t>
            </a:r>
            <a:endParaRPr lang="es-PE" sz="2800" b="1" dirty="0">
              <a:effectLst>
                <a:outerShdw blurRad="38100" dist="38100" dir="2700000" algn="tl">
                  <a:srgbClr val="000000">
                    <a:alpha val="43137"/>
                  </a:srgbClr>
                </a:outerShdw>
              </a:effectLst>
            </a:endParaRPr>
          </a:p>
        </p:txBody>
      </p:sp>
      <p:sp>
        <p:nvSpPr>
          <p:cNvPr id="8" name="CuadroTexto 7"/>
          <p:cNvSpPr txBox="1"/>
          <p:nvPr/>
        </p:nvSpPr>
        <p:spPr>
          <a:xfrm>
            <a:off x="0" y="6462282"/>
            <a:ext cx="2349500" cy="276999"/>
          </a:xfrm>
          <a:prstGeom prst="rect">
            <a:avLst/>
          </a:prstGeom>
          <a:noFill/>
        </p:spPr>
        <p:txBody>
          <a:bodyPr wrap="square" rtlCol="0">
            <a:spAutoFit/>
          </a:bodyPr>
          <a:lstStyle/>
          <a:p>
            <a:r>
              <a:rPr lang="es-PE" sz="1200" dirty="0" smtClean="0"/>
              <a:t>Fuente: </a:t>
            </a:r>
            <a:r>
              <a:rPr lang="es-PE" sz="1200" dirty="0" err="1" smtClean="0"/>
              <a:t>Proinversión</a:t>
            </a:r>
            <a:endParaRPr lang="es-PE" sz="1200" dirty="0"/>
          </a:p>
        </p:txBody>
      </p:sp>
      <p:pic>
        <p:nvPicPr>
          <p:cNvPr id="2" name="Imagen 1"/>
          <p:cNvPicPr>
            <a:picLocks noChangeAspect="1"/>
          </p:cNvPicPr>
          <p:nvPr/>
        </p:nvPicPr>
        <p:blipFill rotWithShape="1">
          <a:blip r:embed="rId3"/>
          <a:srcRect l="19455" t="33436" r="23818" b="28262"/>
          <a:stretch/>
        </p:blipFill>
        <p:spPr>
          <a:xfrm>
            <a:off x="6206835" y="1759528"/>
            <a:ext cx="5860473" cy="3486817"/>
          </a:xfrm>
          <a:prstGeom prst="rect">
            <a:avLst/>
          </a:prstGeom>
        </p:spPr>
      </p:pic>
      <p:cxnSp>
        <p:nvCxnSpPr>
          <p:cNvPr id="10" name="Conector recto de flecha 9"/>
          <p:cNvCxnSpPr/>
          <p:nvPr/>
        </p:nvCxnSpPr>
        <p:spPr>
          <a:xfrm flipV="1">
            <a:off x="6941127" y="2618509"/>
            <a:ext cx="4585855" cy="1288473"/>
          </a:xfrm>
          <a:prstGeom prst="straightConnector1">
            <a:avLst/>
          </a:prstGeom>
          <a:ln w="28575">
            <a:headEnd type="none" w="med" len="med"/>
            <a:tailEnd type="arrow"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557077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2000" fill="hold"/>
                                        <p:tgtEl>
                                          <p:spTgt spid="5"/>
                                        </p:tgtEl>
                                        <p:attrNameLst>
                                          <p:attrName>ppt_w</p:attrName>
                                        </p:attrNameLst>
                                      </p:cBhvr>
                                      <p:tavLst>
                                        <p:tav tm="0">
                                          <p:val>
                                            <p:fltVal val="0"/>
                                          </p:val>
                                        </p:tav>
                                        <p:tav tm="100000">
                                          <p:val>
                                            <p:strVal val="#ppt_w"/>
                                          </p:val>
                                        </p:tav>
                                      </p:tavLst>
                                    </p:anim>
                                    <p:anim calcmode="lin" valueType="num">
                                      <p:cBhvr>
                                        <p:cTn id="8" dur="2000" fill="hold"/>
                                        <p:tgtEl>
                                          <p:spTgt spid="5"/>
                                        </p:tgtEl>
                                        <p:attrNameLst>
                                          <p:attrName>ppt_h</p:attrName>
                                        </p:attrNameLst>
                                      </p:cBhvr>
                                      <p:tavLst>
                                        <p:tav tm="0">
                                          <p:val>
                                            <p:fltVal val="0"/>
                                          </p:val>
                                        </p:tav>
                                        <p:tav tm="100000">
                                          <p:val>
                                            <p:strVal val="#ppt_h"/>
                                          </p:val>
                                        </p:tav>
                                      </p:tavLst>
                                    </p:anim>
                                  </p:childTnLst>
                                </p:cTn>
                              </p:par>
                              <p:par>
                                <p:cTn id="9" presetID="23" presetClass="entr" presetSubtype="16"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p:cTn id="11" dur="2000" fill="hold"/>
                                        <p:tgtEl>
                                          <p:spTgt spid="4"/>
                                        </p:tgtEl>
                                        <p:attrNameLst>
                                          <p:attrName>ppt_w</p:attrName>
                                        </p:attrNameLst>
                                      </p:cBhvr>
                                      <p:tavLst>
                                        <p:tav tm="0">
                                          <p:val>
                                            <p:fltVal val="0"/>
                                          </p:val>
                                        </p:tav>
                                        <p:tav tm="100000">
                                          <p:val>
                                            <p:strVal val="#ppt_w"/>
                                          </p:val>
                                        </p:tav>
                                      </p:tavLst>
                                    </p:anim>
                                    <p:anim calcmode="lin" valueType="num">
                                      <p:cBhvr>
                                        <p:cTn id="12" dur="2000" fill="hold"/>
                                        <p:tgtEl>
                                          <p:spTgt spid="4"/>
                                        </p:tgtEl>
                                        <p:attrNameLst>
                                          <p:attrName>ppt_h</p:attrName>
                                        </p:attrNameLst>
                                      </p:cBhvr>
                                      <p:tavLst>
                                        <p:tav tm="0">
                                          <p:val>
                                            <p:fltVal val="0"/>
                                          </p:val>
                                        </p:tav>
                                        <p:tav tm="100000">
                                          <p:val>
                                            <p:strVal val="#ppt_h"/>
                                          </p:val>
                                        </p:tav>
                                      </p:tavLst>
                                    </p:anim>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3000"/>
                                        <p:tgtEl>
                                          <p:spTgt spid="7"/>
                                        </p:tgtEl>
                                        <p:attrNameLst>
                                          <p:attrName>ppt_y</p:attrName>
                                        </p:attrNameLst>
                                      </p:cBhvr>
                                      <p:tavLst>
                                        <p:tav tm="0">
                                          <p:val>
                                            <p:strVal val="#ppt_y+#ppt_h*1.125000"/>
                                          </p:val>
                                        </p:tav>
                                        <p:tav tm="100000">
                                          <p:val>
                                            <p:strVal val="#ppt_y"/>
                                          </p:val>
                                        </p:tav>
                                      </p:tavLst>
                                    </p:anim>
                                    <p:animEffect transition="in" filter="wipe(up)">
                                      <p:cBhvr>
                                        <p:cTn id="18" dur="3000"/>
                                        <p:tgtEl>
                                          <p:spTgt spid="7"/>
                                        </p:tgtEl>
                                      </p:cBhvr>
                                    </p:animEffect>
                                  </p:childTnLst>
                                </p:cTn>
                              </p:par>
                            </p:childTnLst>
                          </p:cTn>
                        </p:par>
                      </p:childTnLst>
                    </p:cTn>
                  </p:par>
                  <p:par>
                    <p:cTn id="19" fill="hold">
                      <p:stCondLst>
                        <p:cond delay="indefinite"/>
                      </p:stCondLst>
                      <p:childTnLst>
                        <p:par>
                          <p:cTn id="20" fill="hold">
                            <p:stCondLst>
                              <p:cond delay="0"/>
                            </p:stCondLst>
                            <p:childTnLst>
                              <p:par>
                                <p:cTn id="21" presetID="53" presetClass="entr" presetSubtype="16" fill="hold" nodeType="clickEffect">
                                  <p:stCondLst>
                                    <p:cond delay="0"/>
                                  </p:stCondLst>
                                  <p:childTnLst>
                                    <p:set>
                                      <p:cBhvr>
                                        <p:cTn id="22" dur="1" fill="hold">
                                          <p:stCondLst>
                                            <p:cond delay="0"/>
                                          </p:stCondLst>
                                        </p:cTn>
                                        <p:tgtEl>
                                          <p:spTgt spid="2"/>
                                        </p:tgtEl>
                                        <p:attrNameLst>
                                          <p:attrName>style.visibility</p:attrName>
                                        </p:attrNameLst>
                                      </p:cBhvr>
                                      <p:to>
                                        <p:strVal val="visible"/>
                                      </p:to>
                                    </p:set>
                                    <p:anim calcmode="lin" valueType="num">
                                      <p:cBhvr>
                                        <p:cTn id="23" dur="2000" fill="hold"/>
                                        <p:tgtEl>
                                          <p:spTgt spid="2"/>
                                        </p:tgtEl>
                                        <p:attrNameLst>
                                          <p:attrName>ppt_w</p:attrName>
                                        </p:attrNameLst>
                                      </p:cBhvr>
                                      <p:tavLst>
                                        <p:tav tm="0">
                                          <p:val>
                                            <p:fltVal val="0"/>
                                          </p:val>
                                        </p:tav>
                                        <p:tav tm="100000">
                                          <p:val>
                                            <p:strVal val="#ppt_w"/>
                                          </p:val>
                                        </p:tav>
                                      </p:tavLst>
                                    </p:anim>
                                    <p:anim calcmode="lin" valueType="num">
                                      <p:cBhvr>
                                        <p:cTn id="24" dur="2000" fill="hold"/>
                                        <p:tgtEl>
                                          <p:spTgt spid="2"/>
                                        </p:tgtEl>
                                        <p:attrNameLst>
                                          <p:attrName>ppt_h</p:attrName>
                                        </p:attrNameLst>
                                      </p:cBhvr>
                                      <p:tavLst>
                                        <p:tav tm="0">
                                          <p:val>
                                            <p:fltVal val="0"/>
                                          </p:val>
                                        </p:tav>
                                        <p:tav tm="100000">
                                          <p:val>
                                            <p:strVal val="#ppt_h"/>
                                          </p:val>
                                        </p:tav>
                                      </p:tavLst>
                                    </p:anim>
                                    <p:animEffect transition="in" filter="fade">
                                      <p:cBhvr>
                                        <p:cTn id="25" dur="2000"/>
                                        <p:tgtEl>
                                          <p:spTgt spid="2"/>
                                        </p:tgtEl>
                                      </p:cBhvr>
                                    </p:animEffect>
                                  </p:childTnLst>
                                </p:cTn>
                              </p:par>
                            </p:childTnLst>
                          </p:cTn>
                        </p:par>
                        <p:par>
                          <p:cTn id="26" fill="hold">
                            <p:stCondLst>
                              <p:cond delay="2000"/>
                            </p:stCondLst>
                            <p:childTnLst>
                              <p:par>
                                <p:cTn id="27" presetID="20" presetClass="entr" presetSubtype="0" fill="hold" nodeType="after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wedge">
                                      <p:cBhvr>
                                        <p:cTn id="29"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Lst>
  </p:timing>
</p:sld>
</file>

<file path=ppt/slides/slide30.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3">
                <a:lumMod val="5000"/>
                <a:lumOff val="95000"/>
              </a:schemeClr>
            </a:gs>
            <a:gs pos="74000">
              <a:schemeClr val="accent3">
                <a:lumMod val="45000"/>
                <a:lumOff val="55000"/>
              </a:schemeClr>
            </a:gs>
            <a:gs pos="83000">
              <a:schemeClr val="accent3">
                <a:lumMod val="45000"/>
                <a:lumOff val="55000"/>
              </a:schemeClr>
            </a:gs>
            <a:gs pos="100000">
              <a:schemeClr val="accent3">
                <a:lumMod val="30000"/>
                <a:lumOff val="70000"/>
              </a:schemeClr>
            </a:gs>
          </a:gsLst>
          <a:lin ang="5400000" scaled="1"/>
          <a:tileRect/>
        </a:gradFill>
        <a:effectLst/>
      </p:bgPr>
    </p:bg>
    <p:spTree>
      <p:nvGrpSpPr>
        <p:cNvPr id="1" name=""/>
        <p:cNvGrpSpPr/>
        <p:nvPr/>
      </p:nvGrpSpPr>
      <p:grpSpPr>
        <a:xfrm>
          <a:off x="0" y="0"/>
          <a:ext cx="0" cy="0"/>
          <a:chOff x="0" y="0"/>
          <a:chExt cx="0" cy="0"/>
        </a:xfrm>
      </p:grpSpPr>
      <p:sp>
        <p:nvSpPr>
          <p:cNvPr id="2" name="Rectángulo 1"/>
          <p:cNvSpPr/>
          <p:nvPr/>
        </p:nvSpPr>
        <p:spPr>
          <a:xfrm>
            <a:off x="384939" y="546936"/>
            <a:ext cx="11165492" cy="523220"/>
          </a:xfrm>
          <a:prstGeom prst="rect">
            <a:avLst/>
          </a:prstGeom>
          <a:noFill/>
        </p:spPr>
        <p:txBody>
          <a:bodyPr wrap="none" lIns="91440" tIns="45720" rIns="91440" bIns="45720">
            <a:spAutoFit/>
          </a:bodyPr>
          <a:lstStyle/>
          <a:p>
            <a:pPr algn="ctr"/>
            <a:r>
              <a:rPr lang="es-ES" sz="2800" dirty="0" smtClean="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rPr>
              <a:t>IV. Procedimientos Contables para el Reconocimiento y Medición de activos</a:t>
            </a:r>
            <a:endParaRPr lang="es-ES" sz="2800" b="0" cap="none" spc="0"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
        <p:nvSpPr>
          <p:cNvPr id="5" name="CuadroTexto 4"/>
          <p:cNvSpPr txBox="1"/>
          <p:nvPr/>
        </p:nvSpPr>
        <p:spPr>
          <a:xfrm>
            <a:off x="946598" y="1620625"/>
            <a:ext cx="10603833" cy="2677656"/>
          </a:xfrm>
          <a:prstGeom prst="rect">
            <a:avLst/>
          </a:prstGeom>
          <a:noFill/>
        </p:spPr>
        <p:txBody>
          <a:bodyPr wrap="square" rtlCol="0">
            <a:spAutoFit/>
          </a:bodyPr>
          <a:lstStyle/>
          <a:p>
            <a:pPr algn="just"/>
            <a:r>
              <a:rPr lang="es-MX" sz="2400" b="1" dirty="0" smtClean="0">
                <a:solidFill>
                  <a:schemeClr val="accent1">
                    <a:lumMod val="50000"/>
                  </a:schemeClr>
                </a:solidFill>
              </a:rPr>
              <a:t>Medición de un activo de concesión de servicios</a:t>
            </a:r>
            <a:r>
              <a:rPr lang="es-MX" sz="2400" dirty="0" smtClean="0">
                <a:solidFill>
                  <a:schemeClr val="accent1">
                    <a:lumMod val="50000"/>
                  </a:schemeClr>
                </a:solidFill>
              </a:rPr>
              <a:t>:</a:t>
            </a:r>
          </a:p>
          <a:p>
            <a:pPr algn="just"/>
            <a:endParaRPr lang="es-MX" sz="2400" dirty="0" smtClean="0">
              <a:solidFill>
                <a:schemeClr val="accent1">
                  <a:lumMod val="50000"/>
                </a:schemeClr>
              </a:solidFill>
            </a:endParaRPr>
          </a:p>
          <a:p>
            <a:pPr algn="just"/>
            <a:r>
              <a:rPr lang="es-MX" sz="2400" dirty="0">
                <a:solidFill>
                  <a:schemeClr val="accent1">
                    <a:lumMod val="50000"/>
                  </a:schemeClr>
                </a:solidFill>
              </a:rPr>
              <a:t>La concedente medirá inicialmente el activo de concesión de servicios reconocido </a:t>
            </a:r>
            <a:r>
              <a:rPr lang="es-MX" sz="2400" dirty="0" smtClean="0">
                <a:solidFill>
                  <a:schemeClr val="accent1">
                    <a:lumMod val="50000"/>
                  </a:schemeClr>
                </a:solidFill>
              </a:rPr>
              <a:t>por </a:t>
            </a:r>
            <a:r>
              <a:rPr lang="es-MX" sz="2400" dirty="0">
                <a:solidFill>
                  <a:schemeClr val="accent1">
                    <a:lumMod val="50000"/>
                  </a:schemeClr>
                </a:solidFill>
              </a:rPr>
              <a:t>su </a:t>
            </a:r>
            <a:r>
              <a:rPr lang="es-MX" sz="2400">
                <a:solidFill>
                  <a:schemeClr val="accent1">
                    <a:lumMod val="50000"/>
                  </a:schemeClr>
                </a:solidFill>
              </a:rPr>
              <a:t>valor </a:t>
            </a:r>
            <a:r>
              <a:rPr lang="es-MX" sz="2400" smtClean="0">
                <a:solidFill>
                  <a:schemeClr val="accent1">
                    <a:lumMod val="50000"/>
                  </a:schemeClr>
                </a:solidFill>
              </a:rPr>
              <a:t>razonable, </a:t>
            </a:r>
            <a:r>
              <a:rPr lang="es-MX" sz="2400" dirty="0">
                <a:solidFill>
                  <a:schemeClr val="accent1">
                    <a:lumMod val="50000"/>
                  </a:schemeClr>
                </a:solidFill>
              </a:rPr>
              <a:t>excepto </a:t>
            </a:r>
            <a:r>
              <a:rPr lang="es-MX" sz="2400" dirty="0" smtClean="0">
                <a:solidFill>
                  <a:schemeClr val="accent1">
                    <a:lumMod val="50000"/>
                  </a:schemeClr>
                </a:solidFill>
              </a:rPr>
              <a:t>si </a:t>
            </a:r>
            <a:r>
              <a:rPr lang="es-MX" sz="2400" dirty="0">
                <a:solidFill>
                  <a:schemeClr val="accent1">
                    <a:lumMod val="50000"/>
                  </a:schemeClr>
                </a:solidFill>
              </a:rPr>
              <a:t>el activo es de la concedente, en tal caso, reclasificará el activo existente como un activo de concesión de servicios (en una clase separada), y contabilizará de acuerdo con la NIC 17 Propiedad, Planta y Equipo, o la NIC 31 Activos Intangibles, según corresponda. </a:t>
            </a:r>
            <a:endParaRPr lang="es-PE" sz="2400" dirty="0">
              <a:solidFill>
                <a:schemeClr val="accent1">
                  <a:lumMod val="50000"/>
                </a:schemeClr>
              </a:solidFill>
            </a:endParaRPr>
          </a:p>
        </p:txBody>
      </p:sp>
    </p:spTree>
    <p:extLst>
      <p:ext uri="{BB962C8B-B14F-4D97-AF65-F5344CB8AC3E}">
        <p14:creationId xmlns:p14="http://schemas.microsoft.com/office/powerpoint/2010/main" val="16662485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37" presetClass="entr" presetSubtype="0"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900" decel="100000" fill="hold"/>
                                        <p:tgtEl>
                                          <p:spTgt spid="5"/>
                                        </p:tgtEl>
                                        <p:attrNameLst>
                                          <p:attrName>ppt_y</p:attrName>
                                        </p:attrNameLst>
                                      </p:cBhvr>
                                      <p:tavLst>
                                        <p:tav tm="0">
                                          <p:val>
                                            <p:strVal val="#ppt_y+1"/>
                                          </p:val>
                                        </p:tav>
                                        <p:tav tm="100000">
                                          <p:val>
                                            <p:strVal val="#ppt_y-.03"/>
                                          </p:val>
                                        </p:tav>
                                      </p:tavLst>
                                    </p:anim>
                                    <p:anim calcmode="lin" valueType="num">
                                      <p:cBhvr>
                                        <p:cTn id="15" dur="100" accel="100000" fill="hold">
                                          <p:stCondLst>
                                            <p:cond delay="900"/>
                                          </p:stCondLst>
                                        </p:cTn>
                                        <p:tgtEl>
                                          <p:spTgt spid="5"/>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31.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3">
                <a:lumMod val="5000"/>
                <a:lumOff val="95000"/>
              </a:schemeClr>
            </a:gs>
            <a:gs pos="74000">
              <a:schemeClr val="accent3">
                <a:lumMod val="45000"/>
                <a:lumOff val="55000"/>
              </a:schemeClr>
            </a:gs>
            <a:gs pos="83000">
              <a:schemeClr val="accent3">
                <a:lumMod val="45000"/>
                <a:lumOff val="55000"/>
              </a:schemeClr>
            </a:gs>
            <a:gs pos="100000">
              <a:schemeClr val="accent3">
                <a:lumMod val="30000"/>
                <a:lumOff val="70000"/>
              </a:schemeClr>
            </a:gs>
          </a:gsLst>
          <a:lin ang="5400000" scaled="1"/>
          <a:tileRect/>
        </a:gradFill>
        <a:effectLst/>
      </p:bgPr>
    </p:bg>
    <p:spTree>
      <p:nvGrpSpPr>
        <p:cNvPr id="1" name=""/>
        <p:cNvGrpSpPr/>
        <p:nvPr/>
      </p:nvGrpSpPr>
      <p:grpSpPr>
        <a:xfrm>
          <a:off x="0" y="0"/>
          <a:ext cx="0" cy="0"/>
          <a:chOff x="0" y="0"/>
          <a:chExt cx="0" cy="0"/>
        </a:xfrm>
      </p:grpSpPr>
      <p:sp>
        <p:nvSpPr>
          <p:cNvPr id="2" name="Rectángulo 1"/>
          <p:cNvSpPr/>
          <p:nvPr/>
        </p:nvSpPr>
        <p:spPr>
          <a:xfrm>
            <a:off x="252567" y="450684"/>
            <a:ext cx="11686866" cy="954107"/>
          </a:xfrm>
          <a:prstGeom prst="rect">
            <a:avLst/>
          </a:prstGeom>
          <a:noFill/>
        </p:spPr>
        <p:txBody>
          <a:bodyPr wrap="square" lIns="91440" tIns="45720" rIns="91440" bIns="45720">
            <a:spAutoFit/>
          </a:bodyPr>
          <a:lstStyle/>
          <a:p>
            <a:r>
              <a:rPr lang="es-ES" sz="2800" dirty="0" smtClean="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rPr>
              <a:t>V. Procedimientos Contables para el Reconocimiento y Medición de pasivos</a:t>
            </a:r>
          </a:p>
          <a:p>
            <a:r>
              <a:rPr lang="es-ES" sz="2800" b="0" cap="none" spc="0"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rPr>
              <a:t> </a:t>
            </a:r>
            <a:r>
              <a:rPr lang="es-ES" sz="2800" b="0" cap="none" spc="0" dirty="0" smtClean="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rPr>
              <a:t>   </a:t>
            </a:r>
            <a:r>
              <a:rPr lang="es-ES" sz="2800" dirty="0" smtClean="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rPr>
              <a:t>(COMPENSACIONES AL OPERADOR)</a:t>
            </a:r>
            <a:endParaRPr lang="es-ES" sz="2800" b="0" cap="none" spc="0"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graphicFrame>
        <p:nvGraphicFramePr>
          <p:cNvPr id="3" name="Diagrama 2"/>
          <p:cNvGraphicFramePr/>
          <p:nvPr>
            <p:extLst>
              <p:ext uri="{D42A27DB-BD31-4B8C-83A1-F6EECF244321}">
                <p14:modId xmlns:p14="http://schemas.microsoft.com/office/powerpoint/2010/main" val="570983348"/>
              </p:ext>
            </p:extLst>
          </p:nvPr>
        </p:nvGraphicFramePr>
        <p:xfrm>
          <a:off x="620293" y="1588169"/>
          <a:ext cx="11122528" cy="428324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Entrada manual 3"/>
          <p:cNvSpPr/>
          <p:nvPr/>
        </p:nvSpPr>
        <p:spPr>
          <a:xfrm>
            <a:off x="794658" y="5987143"/>
            <a:ext cx="3722914" cy="489857"/>
          </a:xfrm>
          <a:prstGeom prst="flowChartManualInpu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s-PE" sz="2400" dirty="0" smtClean="0"/>
              <a:t>Cofinanciada</a:t>
            </a:r>
            <a:endParaRPr lang="es-PE" sz="2400" dirty="0"/>
          </a:p>
        </p:txBody>
      </p:sp>
    </p:spTree>
    <p:extLst>
      <p:ext uri="{BB962C8B-B14F-4D97-AF65-F5344CB8AC3E}">
        <p14:creationId xmlns:p14="http://schemas.microsoft.com/office/powerpoint/2010/main" val="23921807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55" presetClass="entr" presetSubtype="0"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ppt_w</p:attrName>
                                        </p:attrNameLst>
                                      </p:cBhvr>
                                      <p:tavLst>
                                        <p:tav tm="0">
                                          <p:val>
                                            <p:strVal val="#ppt_w*0.70"/>
                                          </p:val>
                                        </p:tav>
                                        <p:tav tm="100000">
                                          <p:val>
                                            <p:strVal val="#ppt_w"/>
                                          </p:val>
                                        </p:tav>
                                      </p:tavLst>
                                    </p:anim>
                                    <p:anim calcmode="lin" valueType="num">
                                      <p:cBhvr>
                                        <p:cTn id="13" dur="1000" fill="hold"/>
                                        <p:tgtEl>
                                          <p:spTgt spid="3"/>
                                        </p:tgtEl>
                                        <p:attrNameLst>
                                          <p:attrName>ppt_h</p:attrName>
                                        </p:attrNameLst>
                                      </p:cBhvr>
                                      <p:tavLst>
                                        <p:tav tm="0">
                                          <p:val>
                                            <p:strVal val="#ppt_h"/>
                                          </p:val>
                                        </p:tav>
                                        <p:tav tm="100000">
                                          <p:val>
                                            <p:strVal val="#ppt_h"/>
                                          </p:val>
                                        </p:tav>
                                      </p:tavLst>
                                    </p:anim>
                                    <p:animEffect transition="in" filter="fade">
                                      <p:cBhvr>
                                        <p:cTn id="14" dur="1000"/>
                                        <p:tgtEl>
                                          <p:spTgt spid="3"/>
                                        </p:tgtEl>
                                      </p:cBhvr>
                                    </p:animEffect>
                                  </p:childTnLst>
                                </p:cTn>
                              </p:par>
                            </p:childTnLst>
                          </p:cTn>
                        </p:par>
                        <p:par>
                          <p:cTn id="15" fill="hold">
                            <p:stCondLst>
                              <p:cond delay="1000"/>
                            </p:stCondLst>
                            <p:childTnLst>
                              <p:par>
                                <p:cTn id="16" presetID="37" presetClass="entr" presetSubtype="0"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fade">
                                      <p:cBhvr>
                                        <p:cTn id="18" dur="3000"/>
                                        <p:tgtEl>
                                          <p:spTgt spid="4"/>
                                        </p:tgtEl>
                                      </p:cBhvr>
                                    </p:animEffect>
                                    <p:anim calcmode="lin" valueType="num">
                                      <p:cBhvr>
                                        <p:cTn id="19" dur="3000" fill="hold"/>
                                        <p:tgtEl>
                                          <p:spTgt spid="4"/>
                                        </p:tgtEl>
                                        <p:attrNameLst>
                                          <p:attrName>ppt_x</p:attrName>
                                        </p:attrNameLst>
                                      </p:cBhvr>
                                      <p:tavLst>
                                        <p:tav tm="0">
                                          <p:val>
                                            <p:strVal val="#ppt_x"/>
                                          </p:val>
                                        </p:tav>
                                        <p:tav tm="100000">
                                          <p:val>
                                            <p:strVal val="#ppt_x"/>
                                          </p:val>
                                        </p:tav>
                                      </p:tavLst>
                                    </p:anim>
                                    <p:anim calcmode="lin" valueType="num">
                                      <p:cBhvr>
                                        <p:cTn id="20" dur="2700" decel="100000" fill="hold"/>
                                        <p:tgtEl>
                                          <p:spTgt spid="4"/>
                                        </p:tgtEl>
                                        <p:attrNameLst>
                                          <p:attrName>ppt_y</p:attrName>
                                        </p:attrNameLst>
                                      </p:cBhvr>
                                      <p:tavLst>
                                        <p:tav tm="0">
                                          <p:val>
                                            <p:strVal val="#ppt_y+1"/>
                                          </p:val>
                                        </p:tav>
                                        <p:tav tm="100000">
                                          <p:val>
                                            <p:strVal val="#ppt_y-.03"/>
                                          </p:val>
                                        </p:tav>
                                      </p:tavLst>
                                    </p:anim>
                                    <p:anim calcmode="lin" valueType="num">
                                      <p:cBhvr>
                                        <p:cTn id="21" dur="300" accel="100000" fill="hold">
                                          <p:stCondLst>
                                            <p:cond delay="2700"/>
                                          </p:stCondLst>
                                        </p:cTn>
                                        <p:tgtEl>
                                          <p:spTgt spid="4"/>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Graphic spid="3" grpId="0">
        <p:bldAsOne/>
      </p:bldGraphic>
      <p:bldP spid="4"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3">
                <a:lumMod val="5000"/>
                <a:lumOff val="95000"/>
              </a:schemeClr>
            </a:gs>
            <a:gs pos="74000">
              <a:schemeClr val="accent3">
                <a:lumMod val="45000"/>
                <a:lumOff val="55000"/>
              </a:schemeClr>
            </a:gs>
            <a:gs pos="83000">
              <a:schemeClr val="accent3">
                <a:lumMod val="45000"/>
                <a:lumOff val="55000"/>
              </a:schemeClr>
            </a:gs>
            <a:gs pos="100000">
              <a:schemeClr val="accent3">
                <a:lumMod val="30000"/>
                <a:lumOff val="70000"/>
              </a:schemeClr>
            </a:gs>
          </a:gsLst>
          <a:lin ang="5400000" scaled="1"/>
          <a:tileRect/>
        </a:gradFill>
        <a:effectLst/>
      </p:bgPr>
    </p:bg>
    <p:spTree>
      <p:nvGrpSpPr>
        <p:cNvPr id="1" name=""/>
        <p:cNvGrpSpPr/>
        <p:nvPr/>
      </p:nvGrpSpPr>
      <p:grpSpPr>
        <a:xfrm>
          <a:off x="0" y="0"/>
          <a:ext cx="0" cy="0"/>
          <a:chOff x="0" y="0"/>
          <a:chExt cx="0" cy="0"/>
        </a:xfrm>
      </p:grpSpPr>
      <p:sp>
        <p:nvSpPr>
          <p:cNvPr id="2" name="Rectángulo 1"/>
          <p:cNvSpPr/>
          <p:nvPr/>
        </p:nvSpPr>
        <p:spPr>
          <a:xfrm>
            <a:off x="252567" y="450684"/>
            <a:ext cx="11686866" cy="954107"/>
          </a:xfrm>
          <a:prstGeom prst="rect">
            <a:avLst/>
          </a:prstGeom>
          <a:noFill/>
        </p:spPr>
        <p:txBody>
          <a:bodyPr wrap="square" lIns="91440" tIns="45720" rIns="91440" bIns="45720">
            <a:spAutoFit/>
          </a:bodyPr>
          <a:lstStyle/>
          <a:p>
            <a:r>
              <a:rPr lang="es-ES" sz="2800" dirty="0" smtClean="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rPr>
              <a:t>V. Procedimientos Contables para el Reconocimiento y Medición de pasivos</a:t>
            </a:r>
          </a:p>
          <a:p>
            <a:r>
              <a:rPr lang="es-ES" sz="2800" b="0" cap="none" spc="0"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rPr>
              <a:t> </a:t>
            </a:r>
            <a:r>
              <a:rPr lang="es-ES" sz="2800" b="0" cap="none" spc="0" dirty="0" smtClean="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rPr>
              <a:t>   </a:t>
            </a:r>
            <a:r>
              <a:rPr lang="es-ES" sz="2800" dirty="0" smtClean="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rPr>
              <a:t>(COMPENSACIONES AL OPERADOR)</a:t>
            </a:r>
            <a:endParaRPr lang="es-ES" sz="2800" b="0" cap="none" spc="0"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graphicFrame>
        <p:nvGraphicFramePr>
          <p:cNvPr id="3" name="Diagrama 2"/>
          <p:cNvGraphicFramePr/>
          <p:nvPr>
            <p:extLst>
              <p:ext uri="{D42A27DB-BD31-4B8C-83A1-F6EECF244321}">
                <p14:modId xmlns:p14="http://schemas.microsoft.com/office/powerpoint/2010/main" val="1613239220"/>
              </p:ext>
            </p:extLst>
          </p:nvPr>
        </p:nvGraphicFramePr>
        <p:xfrm>
          <a:off x="620293" y="1796716"/>
          <a:ext cx="11122528" cy="428324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Entrada manual 3"/>
          <p:cNvSpPr/>
          <p:nvPr/>
        </p:nvSpPr>
        <p:spPr>
          <a:xfrm>
            <a:off x="783772" y="6139543"/>
            <a:ext cx="3722914" cy="489857"/>
          </a:xfrm>
          <a:prstGeom prst="flowChartManualInpu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s-PE" sz="2400" dirty="0" err="1" smtClean="0"/>
              <a:t>Autosostenible</a:t>
            </a:r>
            <a:endParaRPr lang="es-PE" sz="2400" dirty="0"/>
          </a:p>
        </p:txBody>
      </p:sp>
    </p:spTree>
    <p:extLst>
      <p:ext uri="{BB962C8B-B14F-4D97-AF65-F5344CB8AC3E}">
        <p14:creationId xmlns:p14="http://schemas.microsoft.com/office/powerpoint/2010/main" val="20249614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55" presetClass="entr" presetSubtype="0"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ppt_w</p:attrName>
                                        </p:attrNameLst>
                                      </p:cBhvr>
                                      <p:tavLst>
                                        <p:tav tm="0">
                                          <p:val>
                                            <p:strVal val="#ppt_w*0.70"/>
                                          </p:val>
                                        </p:tav>
                                        <p:tav tm="100000">
                                          <p:val>
                                            <p:strVal val="#ppt_w"/>
                                          </p:val>
                                        </p:tav>
                                      </p:tavLst>
                                    </p:anim>
                                    <p:anim calcmode="lin" valueType="num">
                                      <p:cBhvr>
                                        <p:cTn id="13" dur="1000" fill="hold"/>
                                        <p:tgtEl>
                                          <p:spTgt spid="3"/>
                                        </p:tgtEl>
                                        <p:attrNameLst>
                                          <p:attrName>ppt_h</p:attrName>
                                        </p:attrNameLst>
                                      </p:cBhvr>
                                      <p:tavLst>
                                        <p:tav tm="0">
                                          <p:val>
                                            <p:strVal val="#ppt_h"/>
                                          </p:val>
                                        </p:tav>
                                        <p:tav tm="100000">
                                          <p:val>
                                            <p:strVal val="#ppt_h"/>
                                          </p:val>
                                        </p:tav>
                                      </p:tavLst>
                                    </p:anim>
                                    <p:animEffect transition="in" filter="fade">
                                      <p:cBhvr>
                                        <p:cTn id="14" dur="1000"/>
                                        <p:tgtEl>
                                          <p:spTgt spid="3"/>
                                        </p:tgtEl>
                                      </p:cBhvr>
                                    </p:animEffect>
                                  </p:childTnLst>
                                </p:cTn>
                              </p:par>
                            </p:childTnLst>
                          </p:cTn>
                        </p:par>
                        <p:par>
                          <p:cTn id="15" fill="hold">
                            <p:stCondLst>
                              <p:cond delay="1000"/>
                            </p:stCondLst>
                            <p:childTnLst>
                              <p:par>
                                <p:cTn id="16" presetID="41" presetClass="entr" presetSubtype="0" fill="hold" grpId="0" nodeType="afterEffect">
                                  <p:stCondLst>
                                    <p:cond delay="0"/>
                                  </p:stCondLst>
                                  <p:iterate type="lt">
                                    <p:tmPct val="10000"/>
                                  </p:iterate>
                                  <p:childTnLst>
                                    <p:set>
                                      <p:cBhvr>
                                        <p:cTn id="17" dur="1" fill="hold">
                                          <p:stCondLst>
                                            <p:cond delay="0"/>
                                          </p:stCondLst>
                                        </p:cTn>
                                        <p:tgtEl>
                                          <p:spTgt spid="4"/>
                                        </p:tgtEl>
                                        <p:attrNameLst>
                                          <p:attrName>style.visibility</p:attrName>
                                        </p:attrNameLst>
                                      </p:cBhvr>
                                      <p:to>
                                        <p:strVal val="visible"/>
                                      </p:to>
                                    </p:set>
                                    <p:anim calcmode="lin" valueType="num">
                                      <p:cBhvr>
                                        <p:cTn id="18" dur="30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19" dur="3000" fill="hold"/>
                                        <p:tgtEl>
                                          <p:spTgt spid="4"/>
                                        </p:tgtEl>
                                        <p:attrNameLst>
                                          <p:attrName>ppt_y</p:attrName>
                                        </p:attrNameLst>
                                      </p:cBhvr>
                                      <p:tavLst>
                                        <p:tav tm="0">
                                          <p:val>
                                            <p:strVal val="#ppt_y"/>
                                          </p:val>
                                        </p:tav>
                                        <p:tav tm="100000">
                                          <p:val>
                                            <p:strVal val="#ppt_y"/>
                                          </p:val>
                                        </p:tav>
                                      </p:tavLst>
                                    </p:anim>
                                    <p:anim calcmode="lin" valueType="num">
                                      <p:cBhvr>
                                        <p:cTn id="20" dur="30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21" dur="30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22" dur="3000" tmFilter="0,0; .5, 1; 1, 1"/>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Graphic spid="3" grpId="0">
        <p:bldAsOne/>
      </p:bldGraphic>
      <p:bldP spid="4"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3">
                <a:lumMod val="5000"/>
                <a:lumOff val="95000"/>
              </a:schemeClr>
            </a:gs>
            <a:gs pos="74000">
              <a:schemeClr val="accent3">
                <a:lumMod val="45000"/>
                <a:lumOff val="55000"/>
              </a:schemeClr>
            </a:gs>
            <a:gs pos="83000">
              <a:schemeClr val="accent3">
                <a:lumMod val="45000"/>
                <a:lumOff val="55000"/>
              </a:schemeClr>
            </a:gs>
            <a:gs pos="100000">
              <a:schemeClr val="accent3">
                <a:lumMod val="30000"/>
                <a:lumOff val="70000"/>
              </a:schemeClr>
            </a:gs>
          </a:gsLst>
          <a:lin ang="5400000" scaled="1"/>
          <a:tileRect/>
        </a:gradFill>
        <a:effectLst/>
      </p:bgPr>
    </p:bg>
    <p:spTree>
      <p:nvGrpSpPr>
        <p:cNvPr id="1" name=""/>
        <p:cNvGrpSpPr/>
        <p:nvPr/>
      </p:nvGrpSpPr>
      <p:grpSpPr>
        <a:xfrm>
          <a:off x="0" y="0"/>
          <a:ext cx="0" cy="0"/>
          <a:chOff x="0" y="0"/>
          <a:chExt cx="0" cy="0"/>
        </a:xfrm>
      </p:grpSpPr>
      <p:sp>
        <p:nvSpPr>
          <p:cNvPr id="2" name="Rectángulo 1"/>
          <p:cNvSpPr/>
          <p:nvPr/>
        </p:nvSpPr>
        <p:spPr>
          <a:xfrm>
            <a:off x="401053" y="2089157"/>
            <a:ext cx="11004884" cy="2357568"/>
          </a:xfrm>
          <a:prstGeom prst="rect">
            <a:avLst/>
          </a:prstGeom>
        </p:spPr>
        <p:txBody>
          <a:bodyPr wrap="square">
            <a:spAutoFit/>
          </a:bodyPr>
          <a:lstStyle/>
          <a:p>
            <a:pPr marL="447675" algn="just">
              <a:lnSpc>
                <a:spcPct val="115000"/>
              </a:lnSpc>
              <a:spcAft>
                <a:spcPts val="0"/>
              </a:spcAft>
            </a:pPr>
            <a:r>
              <a:rPr lang="es-MX" sz="3200" b="1" dirty="0" smtClean="0">
                <a:solidFill>
                  <a:schemeClr val="accent1">
                    <a:lumMod val="50000"/>
                  </a:schemeClr>
                </a:solidFill>
                <a:effectLst/>
                <a:latin typeface="Calibri" panose="020F0502020204030204" pitchFamily="34" charset="0"/>
                <a:ea typeface="Calibri" panose="020F0502020204030204" pitchFamily="34" charset="0"/>
                <a:cs typeface="Times New Roman" panose="02020603050405020304" pitchFamily="18" charset="0"/>
              </a:rPr>
              <a:t>Existirán acuerdos de concesión de servicios que compensen al operador </a:t>
            </a:r>
            <a:r>
              <a:rPr lang="es-MX" sz="3200" b="1" u="sng" dirty="0" smtClean="0">
                <a:solidFill>
                  <a:schemeClr val="accent2">
                    <a:lumMod val="50000"/>
                  </a:schemeClr>
                </a:solidFill>
                <a:effectLst/>
                <a:latin typeface="Calibri" panose="020F0502020204030204" pitchFamily="34" charset="0"/>
                <a:ea typeface="Calibri" panose="020F0502020204030204" pitchFamily="34" charset="0"/>
                <a:cs typeface="Times New Roman" panose="02020603050405020304" pitchFamily="18" charset="0"/>
              </a:rPr>
              <a:t>bajo ambas modalidades</a:t>
            </a:r>
            <a:r>
              <a:rPr lang="es-MX" sz="3200" b="1" dirty="0" smtClean="0">
                <a:solidFill>
                  <a:schemeClr val="accent1">
                    <a:lumMod val="50000"/>
                  </a:schemeClr>
                </a:solidFill>
                <a:effectLst/>
                <a:latin typeface="Calibri" panose="020F0502020204030204" pitchFamily="34" charset="0"/>
                <a:ea typeface="Calibri" panose="020F0502020204030204" pitchFamily="34" charset="0"/>
                <a:cs typeface="Times New Roman" panose="02020603050405020304" pitchFamily="18" charset="0"/>
              </a:rPr>
              <a:t>, (pago y concesión de un derecho), para lo cual, deberán contabilizarse de manera discriminada, en función a lo dispuesto anteriormente.</a:t>
            </a:r>
            <a:endParaRPr lang="es-PE" sz="3200" b="1" dirty="0">
              <a:solidFill>
                <a:schemeClr val="accent1">
                  <a:lumMod val="50000"/>
                </a:schemeClr>
              </a:solidFill>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3" name="Rectángulo 2"/>
          <p:cNvSpPr/>
          <p:nvPr/>
        </p:nvSpPr>
        <p:spPr>
          <a:xfrm>
            <a:off x="284651" y="530894"/>
            <a:ext cx="11686866" cy="954107"/>
          </a:xfrm>
          <a:prstGeom prst="rect">
            <a:avLst/>
          </a:prstGeom>
          <a:noFill/>
        </p:spPr>
        <p:txBody>
          <a:bodyPr wrap="square" lIns="91440" tIns="45720" rIns="91440" bIns="45720">
            <a:spAutoFit/>
          </a:bodyPr>
          <a:lstStyle/>
          <a:p>
            <a:r>
              <a:rPr lang="es-ES" sz="2800" dirty="0" smtClean="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rPr>
              <a:t>V. Procedimientos Contables para el Reconocimiento y Medición de pasivos</a:t>
            </a:r>
          </a:p>
          <a:p>
            <a:r>
              <a:rPr lang="es-ES" sz="2800" b="0" cap="none" spc="0"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rPr>
              <a:t> </a:t>
            </a:r>
            <a:r>
              <a:rPr lang="es-ES" sz="2800" b="0" cap="none" spc="0" dirty="0" smtClean="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rPr>
              <a:t>   </a:t>
            </a:r>
            <a:r>
              <a:rPr lang="es-ES" sz="2800" dirty="0" smtClean="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rPr>
              <a:t>(COMPENSACIONES AL OPERADOR)</a:t>
            </a:r>
            <a:endParaRPr lang="es-ES" sz="2800" b="0" cap="none" spc="0"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Tree>
    <p:extLst>
      <p:ext uri="{BB962C8B-B14F-4D97-AF65-F5344CB8AC3E}">
        <p14:creationId xmlns:p14="http://schemas.microsoft.com/office/powerpoint/2010/main" val="6211014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10" presetClass="entr" presetSubtype="0" fill="hold" grpId="0"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p:cNvPicPr>
            <a:picLocks noChangeAspect="1"/>
          </p:cNvPicPr>
          <p:nvPr/>
        </p:nvPicPr>
        <p:blipFill rotWithShape="1">
          <a:blip r:embed="rId2"/>
          <a:srcRect l="5318" t="26564" r="11787" b="24040"/>
          <a:stretch/>
        </p:blipFill>
        <p:spPr>
          <a:xfrm>
            <a:off x="0" y="1059776"/>
            <a:ext cx="12192000" cy="4472344"/>
          </a:xfrm>
          <a:prstGeom prst="rect">
            <a:avLst/>
          </a:prstGeom>
          <a:ln>
            <a:solidFill>
              <a:srgbClr val="FF0000"/>
            </a:solidFill>
          </a:ln>
        </p:spPr>
      </p:pic>
      <p:sp>
        <p:nvSpPr>
          <p:cNvPr id="5" name="Rectángulo 4"/>
          <p:cNvSpPr/>
          <p:nvPr/>
        </p:nvSpPr>
        <p:spPr>
          <a:xfrm>
            <a:off x="1978926" y="145989"/>
            <a:ext cx="7711662" cy="492443"/>
          </a:xfrm>
          <a:prstGeom prst="rect">
            <a:avLst/>
          </a:prstGeom>
          <a:noFill/>
        </p:spPr>
        <p:txBody>
          <a:bodyPr wrap="none" lIns="91440" tIns="45720" rIns="91440" bIns="45720">
            <a:spAutoFit/>
          </a:bodyPr>
          <a:lstStyle/>
          <a:p>
            <a:pPr algn="ctr"/>
            <a:r>
              <a:rPr lang="es-ES" sz="2400" dirty="0" smtClean="0">
                <a:ln w="0"/>
                <a:solidFill>
                  <a:srgbClr val="0070C0"/>
                </a:solidFill>
                <a:effectLst>
                  <a:outerShdw blurRad="38100" dist="38100" dir="2700000" algn="tl">
                    <a:srgbClr val="000000">
                      <a:alpha val="43137"/>
                    </a:srgbClr>
                  </a:outerShdw>
                  <a:reflection blurRad="6350" stA="53000" endA="300" endPos="35500" dir="5400000" sy="-90000" algn="bl" rotWithShape="0"/>
                </a:effectLst>
              </a:rPr>
              <a:t>Asimetría en el registro presupuestal de concesiones – </a:t>
            </a:r>
            <a:r>
              <a:rPr lang="es-ES" sz="2600" b="1" dirty="0" smtClean="0">
                <a:ln w="0"/>
                <a:solidFill>
                  <a:srgbClr val="FF0000"/>
                </a:solidFill>
                <a:effectLst>
                  <a:outerShdw blurRad="38100" dist="38100" dir="2700000" algn="tl">
                    <a:srgbClr val="000000">
                      <a:alpha val="43137"/>
                    </a:srgbClr>
                  </a:outerShdw>
                  <a:reflection blurRad="6350" stA="53000" endA="300" endPos="35500" dir="5400000" sy="-90000" algn="bl" rotWithShape="0"/>
                </a:effectLst>
              </a:rPr>
              <a:t>AS IS</a:t>
            </a:r>
            <a:endParaRPr lang="es-ES" sz="2600" b="1" cap="none" spc="0" dirty="0">
              <a:ln w="0"/>
              <a:solidFill>
                <a:srgbClr val="FF0000"/>
              </a:solidFill>
              <a:effectLst>
                <a:outerShdw blurRad="38100" dist="38100" dir="2700000" algn="tl">
                  <a:srgbClr val="000000">
                    <a:alpha val="43137"/>
                  </a:srgbClr>
                </a:outerShdw>
                <a:reflection blurRad="6350" stA="53000" endA="300" endPos="35500" dir="5400000" sy="-90000" algn="bl" rotWithShape="0"/>
              </a:effectLst>
            </a:endParaRPr>
          </a:p>
        </p:txBody>
      </p:sp>
      <p:sp>
        <p:nvSpPr>
          <p:cNvPr id="6" name="CuadroTexto 5"/>
          <p:cNvSpPr txBox="1"/>
          <p:nvPr/>
        </p:nvSpPr>
        <p:spPr>
          <a:xfrm>
            <a:off x="125185" y="5699359"/>
            <a:ext cx="11941629" cy="692497"/>
          </a:xfrm>
          <a:prstGeom prst="rect">
            <a:avLst/>
          </a:prstGeom>
        </p:spPr>
        <p:style>
          <a:lnRef idx="2">
            <a:schemeClr val="accent3"/>
          </a:lnRef>
          <a:fillRef idx="1">
            <a:schemeClr val="lt1"/>
          </a:fillRef>
          <a:effectRef idx="0">
            <a:schemeClr val="accent3"/>
          </a:effectRef>
          <a:fontRef idx="minor">
            <a:schemeClr val="dk1"/>
          </a:fontRef>
        </p:style>
        <p:txBody>
          <a:bodyPr wrap="square" rtlCol="0">
            <a:spAutoFit/>
          </a:bodyPr>
          <a:lstStyle/>
          <a:p>
            <a:pPr algn="just"/>
            <a:r>
              <a:rPr lang="es-PE" sz="1300" dirty="0" smtClean="0">
                <a:solidFill>
                  <a:schemeClr val="accent1">
                    <a:lumMod val="50000"/>
                  </a:schemeClr>
                </a:solidFill>
              </a:rPr>
              <a:t>Se puede apreciar que el clasificador de gastos utilizado para registrar el pago por el PKT relacionado con inversiones (262323), no es el adecuado, ya que no corresponde a la modalidad de ejecución, la cual sería ASOCIACIÓN PÚBLICO PRIVADA APP. Ello se motiva por cuanto no existe un clasificador que se direccione a esta nueva modalidad de ejecución, por lo tanto, se hace necesaria la creación de un nuevo clasificador de gastos que permita identificar esta nueva operación.</a:t>
            </a:r>
            <a:endParaRPr lang="es-PE" sz="1300" dirty="0">
              <a:solidFill>
                <a:schemeClr val="accent1">
                  <a:lumMod val="50000"/>
                </a:schemeClr>
              </a:solidFill>
            </a:endParaRPr>
          </a:p>
        </p:txBody>
      </p:sp>
      <p:cxnSp>
        <p:nvCxnSpPr>
          <p:cNvPr id="3" name="Conector recto 2"/>
          <p:cNvCxnSpPr/>
          <p:nvPr/>
        </p:nvCxnSpPr>
        <p:spPr>
          <a:xfrm>
            <a:off x="10962775" y="4157914"/>
            <a:ext cx="338889" cy="262690"/>
          </a:xfrm>
          <a:prstGeom prst="line">
            <a:avLst/>
          </a:prstGeom>
          <a:ln w="38100">
            <a:solidFill>
              <a:srgbClr val="FF0000"/>
            </a:solidFill>
          </a:ln>
        </p:spPr>
        <p:style>
          <a:lnRef idx="1">
            <a:schemeClr val="accent2"/>
          </a:lnRef>
          <a:fillRef idx="0">
            <a:schemeClr val="accent2"/>
          </a:fillRef>
          <a:effectRef idx="0">
            <a:schemeClr val="accent2"/>
          </a:effectRef>
          <a:fontRef idx="minor">
            <a:schemeClr val="tx1"/>
          </a:fontRef>
        </p:style>
      </p:cxnSp>
      <p:cxnSp>
        <p:nvCxnSpPr>
          <p:cNvPr id="7" name="Conector recto 6"/>
          <p:cNvCxnSpPr/>
          <p:nvPr/>
        </p:nvCxnSpPr>
        <p:spPr>
          <a:xfrm flipH="1">
            <a:off x="10968790" y="4131845"/>
            <a:ext cx="276726" cy="276726"/>
          </a:xfrm>
          <a:prstGeom prst="line">
            <a:avLst/>
          </a:prstGeom>
          <a:ln w="38100">
            <a:solidFill>
              <a:srgbClr val="FF0000"/>
            </a:solidFill>
          </a:ln>
        </p:spPr>
        <p:style>
          <a:lnRef idx="1">
            <a:schemeClr val="accent2"/>
          </a:lnRef>
          <a:fillRef idx="0">
            <a:schemeClr val="accent2"/>
          </a:fillRef>
          <a:effectRef idx="0">
            <a:schemeClr val="accent2"/>
          </a:effectRef>
          <a:fontRef idx="minor">
            <a:schemeClr val="tx1"/>
          </a:fontRef>
        </p:style>
      </p:cxnSp>
      <p:cxnSp>
        <p:nvCxnSpPr>
          <p:cNvPr id="10" name="Conector recto 9"/>
          <p:cNvCxnSpPr/>
          <p:nvPr/>
        </p:nvCxnSpPr>
        <p:spPr>
          <a:xfrm>
            <a:off x="11764478" y="4661034"/>
            <a:ext cx="63165" cy="132009"/>
          </a:xfrm>
          <a:prstGeom prst="line">
            <a:avLst/>
          </a:prstGeom>
          <a:ln w="38100">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 name="Conector recto 10"/>
          <p:cNvCxnSpPr/>
          <p:nvPr/>
        </p:nvCxnSpPr>
        <p:spPr>
          <a:xfrm flipV="1">
            <a:off x="11802577" y="4493795"/>
            <a:ext cx="208548" cy="288758"/>
          </a:xfrm>
          <a:prstGeom prst="line">
            <a:avLst/>
          </a:prstGeom>
          <a:ln w="38100">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2" name="Rectángulo redondeado 1"/>
          <p:cNvSpPr/>
          <p:nvPr/>
        </p:nvSpPr>
        <p:spPr>
          <a:xfrm>
            <a:off x="9852660" y="4420605"/>
            <a:ext cx="2214154" cy="372740"/>
          </a:xfrm>
          <a:prstGeom prst="roundRect">
            <a:avLst/>
          </a:prstGeom>
          <a:noFill/>
          <a:ln w="28575">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a:p>
        </p:txBody>
      </p:sp>
    </p:spTree>
    <p:extLst>
      <p:ext uri="{BB962C8B-B14F-4D97-AF65-F5344CB8AC3E}">
        <p14:creationId xmlns:p14="http://schemas.microsoft.com/office/powerpoint/2010/main" val="11520717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3000" fill="hold"/>
                                        <p:tgtEl>
                                          <p:spTgt spid="4"/>
                                        </p:tgtEl>
                                        <p:attrNameLst>
                                          <p:attrName>ppt_w</p:attrName>
                                        </p:attrNameLst>
                                      </p:cBhvr>
                                      <p:tavLst>
                                        <p:tav tm="0">
                                          <p:val>
                                            <p:strVal val="#ppt_w+.3"/>
                                          </p:val>
                                        </p:tav>
                                        <p:tav tm="100000">
                                          <p:val>
                                            <p:strVal val="#ppt_w"/>
                                          </p:val>
                                        </p:tav>
                                      </p:tavLst>
                                    </p:anim>
                                    <p:anim calcmode="lin" valueType="num">
                                      <p:cBhvr>
                                        <p:cTn id="8" dur="3000" fill="hold"/>
                                        <p:tgtEl>
                                          <p:spTgt spid="4"/>
                                        </p:tgtEl>
                                        <p:attrNameLst>
                                          <p:attrName>ppt_h</p:attrName>
                                        </p:attrNameLst>
                                      </p:cBhvr>
                                      <p:tavLst>
                                        <p:tav tm="0">
                                          <p:val>
                                            <p:strVal val="#ppt_h"/>
                                          </p:val>
                                        </p:tav>
                                        <p:tav tm="100000">
                                          <p:val>
                                            <p:strVal val="#ppt_h"/>
                                          </p:val>
                                        </p:tav>
                                      </p:tavLst>
                                    </p:anim>
                                    <p:animEffect transition="in" filter="fade">
                                      <p:cBhvr>
                                        <p:cTn id="9" dur="3000"/>
                                        <p:tgtEl>
                                          <p:spTgt spid="4"/>
                                        </p:tgtEl>
                                      </p:cBhvr>
                                    </p:animEffect>
                                  </p:childTnLst>
                                </p:cTn>
                              </p:par>
                            </p:childTnLst>
                          </p:cTn>
                        </p:par>
                        <p:par>
                          <p:cTn id="10" fill="hold">
                            <p:stCondLst>
                              <p:cond delay="3000"/>
                            </p:stCondLst>
                            <p:childTnLst>
                              <p:par>
                                <p:cTn id="11" presetID="47" presetClass="entr" presetSubtype="0"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1000"/>
                                        <p:tgtEl>
                                          <p:spTgt spid="6"/>
                                        </p:tgtEl>
                                      </p:cBhvr>
                                    </p:animEffect>
                                    <p:anim calcmode="lin" valueType="num">
                                      <p:cBhvr>
                                        <p:cTn id="14" dur="1000" fill="hold"/>
                                        <p:tgtEl>
                                          <p:spTgt spid="6"/>
                                        </p:tgtEl>
                                        <p:attrNameLst>
                                          <p:attrName>ppt_x</p:attrName>
                                        </p:attrNameLst>
                                      </p:cBhvr>
                                      <p:tavLst>
                                        <p:tav tm="0">
                                          <p:val>
                                            <p:strVal val="#ppt_x"/>
                                          </p:val>
                                        </p:tav>
                                        <p:tav tm="100000">
                                          <p:val>
                                            <p:strVal val="#ppt_x"/>
                                          </p:val>
                                        </p:tav>
                                      </p:tavLst>
                                    </p:anim>
                                    <p:anim calcmode="lin" valueType="num">
                                      <p:cBhvr>
                                        <p:cTn id="15" dur="1000" fill="hold"/>
                                        <p:tgtEl>
                                          <p:spTgt spid="6"/>
                                        </p:tgtEl>
                                        <p:attrNameLst>
                                          <p:attrName>ppt_y</p:attrName>
                                        </p:attrNameLst>
                                      </p:cBhvr>
                                      <p:tavLst>
                                        <p:tav tm="0">
                                          <p:val>
                                            <p:strVal val="#ppt_y-.1"/>
                                          </p:val>
                                        </p:tav>
                                        <p:tav tm="100000">
                                          <p:val>
                                            <p:strVal val="#ppt_y"/>
                                          </p:val>
                                        </p:tav>
                                      </p:tavLst>
                                    </p:anim>
                                  </p:childTnLst>
                                </p:cTn>
                              </p:par>
                            </p:childTnLst>
                          </p:cTn>
                        </p:par>
                        <p:par>
                          <p:cTn id="16" fill="hold">
                            <p:stCondLst>
                              <p:cond delay="4000"/>
                            </p:stCondLst>
                            <p:childTnLst>
                              <p:par>
                                <p:cTn id="17" presetID="20" presetClass="entr" presetSubtype="0"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edge">
                                      <p:cBhvr>
                                        <p:cTn id="19" dur="500"/>
                                        <p:tgtEl>
                                          <p:spTgt spid="7"/>
                                        </p:tgtEl>
                                      </p:cBhvr>
                                    </p:animEffect>
                                  </p:childTnLst>
                                </p:cTn>
                              </p:par>
                            </p:childTnLst>
                          </p:cTn>
                        </p:par>
                        <p:par>
                          <p:cTn id="20" fill="hold">
                            <p:stCondLst>
                              <p:cond delay="4500"/>
                            </p:stCondLst>
                            <p:childTnLst>
                              <p:par>
                                <p:cTn id="21" presetID="20" presetClass="entr" presetSubtype="0" fill="hold"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edge">
                                      <p:cBhvr>
                                        <p:cTn id="23" dur="500"/>
                                        <p:tgtEl>
                                          <p:spTgt spid="3"/>
                                        </p:tgtEl>
                                      </p:cBhvr>
                                    </p:animEffect>
                                  </p:childTnLst>
                                </p:cTn>
                              </p:par>
                            </p:childTnLst>
                          </p:cTn>
                        </p:par>
                        <p:par>
                          <p:cTn id="24" fill="hold">
                            <p:stCondLst>
                              <p:cond delay="5000"/>
                            </p:stCondLst>
                            <p:childTnLst>
                              <p:par>
                                <p:cTn id="25" presetID="53" presetClass="entr" presetSubtype="16" fill="hold" nodeType="after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p:cTn id="27" dur="1000" fill="hold"/>
                                        <p:tgtEl>
                                          <p:spTgt spid="10"/>
                                        </p:tgtEl>
                                        <p:attrNameLst>
                                          <p:attrName>ppt_w</p:attrName>
                                        </p:attrNameLst>
                                      </p:cBhvr>
                                      <p:tavLst>
                                        <p:tav tm="0">
                                          <p:val>
                                            <p:fltVal val="0"/>
                                          </p:val>
                                        </p:tav>
                                        <p:tav tm="100000">
                                          <p:val>
                                            <p:strVal val="#ppt_w"/>
                                          </p:val>
                                        </p:tav>
                                      </p:tavLst>
                                    </p:anim>
                                    <p:anim calcmode="lin" valueType="num">
                                      <p:cBhvr>
                                        <p:cTn id="28" dur="1000" fill="hold"/>
                                        <p:tgtEl>
                                          <p:spTgt spid="10"/>
                                        </p:tgtEl>
                                        <p:attrNameLst>
                                          <p:attrName>ppt_h</p:attrName>
                                        </p:attrNameLst>
                                      </p:cBhvr>
                                      <p:tavLst>
                                        <p:tav tm="0">
                                          <p:val>
                                            <p:fltVal val="0"/>
                                          </p:val>
                                        </p:tav>
                                        <p:tav tm="100000">
                                          <p:val>
                                            <p:strVal val="#ppt_h"/>
                                          </p:val>
                                        </p:tav>
                                      </p:tavLst>
                                    </p:anim>
                                    <p:animEffect transition="in" filter="fade">
                                      <p:cBhvr>
                                        <p:cTn id="29" dur="1000"/>
                                        <p:tgtEl>
                                          <p:spTgt spid="10"/>
                                        </p:tgtEl>
                                      </p:cBhvr>
                                    </p:animEffect>
                                  </p:childTnLst>
                                </p:cTn>
                              </p:par>
                            </p:childTnLst>
                          </p:cTn>
                        </p:par>
                        <p:par>
                          <p:cTn id="30" fill="hold">
                            <p:stCondLst>
                              <p:cond delay="6000"/>
                            </p:stCondLst>
                            <p:childTnLst>
                              <p:par>
                                <p:cTn id="31" presetID="53" presetClass="entr" presetSubtype="16" fill="hold" nodeType="afterEffect">
                                  <p:stCondLst>
                                    <p:cond delay="0"/>
                                  </p:stCondLst>
                                  <p:childTnLst>
                                    <p:set>
                                      <p:cBhvr>
                                        <p:cTn id="32" dur="1" fill="hold">
                                          <p:stCondLst>
                                            <p:cond delay="0"/>
                                          </p:stCondLst>
                                        </p:cTn>
                                        <p:tgtEl>
                                          <p:spTgt spid="11"/>
                                        </p:tgtEl>
                                        <p:attrNameLst>
                                          <p:attrName>style.visibility</p:attrName>
                                        </p:attrNameLst>
                                      </p:cBhvr>
                                      <p:to>
                                        <p:strVal val="visible"/>
                                      </p:to>
                                    </p:set>
                                    <p:anim calcmode="lin" valueType="num">
                                      <p:cBhvr>
                                        <p:cTn id="33" dur="1000" fill="hold"/>
                                        <p:tgtEl>
                                          <p:spTgt spid="11"/>
                                        </p:tgtEl>
                                        <p:attrNameLst>
                                          <p:attrName>ppt_w</p:attrName>
                                        </p:attrNameLst>
                                      </p:cBhvr>
                                      <p:tavLst>
                                        <p:tav tm="0">
                                          <p:val>
                                            <p:fltVal val="0"/>
                                          </p:val>
                                        </p:tav>
                                        <p:tav tm="100000">
                                          <p:val>
                                            <p:strVal val="#ppt_w"/>
                                          </p:val>
                                        </p:tav>
                                      </p:tavLst>
                                    </p:anim>
                                    <p:anim calcmode="lin" valueType="num">
                                      <p:cBhvr>
                                        <p:cTn id="34" dur="1000" fill="hold"/>
                                        <p:tgtEl>
                                          <p:spTgt spid="11"/>
                                        </p:tgtEl>
                                        <p:attrNameLst>
                                          <p:attrName>ppt_h</p:attrName>
                                        </p:attrNameLst>
                                      </p:cBhvr>
                                      <p:tavLst>
                                        <p:tav tm="0">
                                          <p:val>
                                            <p:fltVal val="0"/>
                                          </p:val>
                                        </p:tav>
                                        <p:tav tm="100000">
                                          <p:val>
                                            <p:strVal val="#ppt_h"/>
                                          </p:val>
                                        </p:tav>
                                      </p:tavLst>
                                    </p:anim>
                                    <p:animEffect transition="in" filter="fade">
                                      <p:cBhvr>
                                        <p:cTn id="35" dur="1000"/>
                                        <p:tgtEl>
                                          <p:spTgt spid="11"/>
                                        </p:tgtEl>
                                      </p:cBhvr>
                                    </p:animEffect>
                                  </p:childTnLst>
                                </p:cTn>
                              </p:par>
                              <p:par>
                                <p:cTn id="36" presetID="21" presetClass="entr" presetSubtype="1" fill="hold" grpId="0" nodeType="withEffect">
                                  <p:stCondLst>
                                    <p:cond delay="0"/>
                                  </p:stCondLst>
                                  <p:childTnLst>
                                    <p:set>
                                      <p:cBhvr>
                                        <p:cTn id="37" dur="1" fill="hold">
                                          <p:stCondLst>
                                            <p:cond delay="0"/>
                                          </p:stCondLst>
                                        </p:cTn>
                                        <p:tgtEl>
                                          <p:spTgt spid="2"/>
                                        </p:tgtEl>
                                        <p:attrNameLst>
                                          <p:attrName>style.visibility</p:attrName>
                                        </p:attrNameLst>
                                      </p:cBhvr>
                                      <p:to>
                                        <p:strVal val="visible"/>
                                      </p:to>
                                    </p:set>
                                    <p:animEffect transition="in" filter="wheel(1)">
                                      <p:cBhvr>
                                        <p:cTn id="38"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2"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ángulo 3"/>
          <p:cNvSpPr/>
          <p:nvPr/>
        </p:nvSpPr>
        <p:spPr>
          <a:xfrm>
            <a:off x="1189326" y="5396447"/>
            <a:ext cx="4360600" cy="477054"/>
          </a:xfrm>
          <a:prstGeom prst="rect">
            <a:avLst/>
          </a:prstGeom>
          <a:noFill/>
        </p:spPr>
        <p:txBody>
          <a:bodyPr wrap="square" lIns="91440" tIns="45720" rIns="91440" bIns="45720">
            <a:spAutoFit/>
          </a:bodyPr>
          <a:lstStyle/>
          <a:p>
            <a:pPr algn="ctr"/>
            <a:r>
              <a:rPr lang="es-ES" sz="2500" b="1" dirty="0" smtClean="0">
                <a:ln w="0"/>
                <a:solidFill>
                  <a:schemeClr val="bg2">
                    <a:lumMod val="50000"/>
                  </a:schemeClr>
                </a:solidFill>
                <a:effectLst>
                  <a:reflection blurRad="6350" stA="53000" endA="300" endPos="35500" dir="5400000" sy="-90000" algn="bl" rotWithShape="0"/>
                </a:effectLst>
              </a:rPr>
              <a:t>Secuencia de registro contable</a:t>
            </a:r>
            <a:endParaRPr lang="es-ES" sz="2500" b="1" cap="none" spc="0" dirty="0">
              <a:ln w="0"/>
              <a:solidFill>
                <a:schemeClr val="bg2">
                  <a:lumMod val="50000"/>
                </a:schemeClr>
              </a:solidFill>
              <a:effectLst>
                <a:outerShdw blurRad="38100" dist="38100" dir="2700000" algn="tl">
                  <a:srgbClr val="000000">
                    <a:alpha val="43137"/>
                  </a:srgbClr>
                </a:outerShdw>
                <a:reflection blurRad="6350" stA="53000" endA="300" endPos="35500" dir="5400000" sy="-90000" algn="bl" rotWithShape="0"/>
              </a:effectLst>
            </a:endParaRPr>
          </a:p>
        </p:txBody>
      </p:sp>
      <p:pic>
        <p:nvPicPr>
          <p:cNvPr id="6" name="Imagen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999" y="5116975"/>
            <a:ext cx="1181327" cy="993279"/>
          </a:xfrm>
          <a:prstGeom prst="rect">
            <a:avLst/>
          </a:prstGeom>
        </p:spPr>
      </p:pic>
    </p:spTree>
    <p:extLst>
      <p:ext uri="{BB962C8B-B14F-4D97-AF65-F5344CB8AC3E}">
        <p14:creationId xmlns:p14="http://schemas.microsoft.com/office/powerpoint/2010/main" val="31980050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900" decel="100000" fill="hold"/>
                                        <p:tgtEl>
                                          <p:spTgt spid="4"/>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4"/>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ángulo 3"/>
          <p:cNvSpPr/>
          <p:nvPr/>
        </p:nvSpPr>
        <p:spPr>
          <a:xfrm>
            <a:off x="495261" y="5653385"/>
            <a:ext cx="5067414" cy="584775"/>
          </a:xfrm>
          <a:prstGeom prst="rect">
            <a:avLst/>
          </a:prstGeom>
          <a:noFill/>
        </p:spPr>
        <p:txBody>
          <a:bodyPr wrap="none" lIns="91440" tIns="45720" rIns="91440" bIns="45720">
            <a:spAutoFit/>
          </a:bodyPr>
          <a:lstStyle/>
          <a:p>
            <a:pPr algn="ctr"/>
            <a:r>
              <a:rPr lang="es-ES" sz="3200" b="0" cap="none" spc="0" dirty="0" smtClean="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rPr>
              <a:t>Modelo del Pasivo Financiero</a:t>
            </a:r>
            <a:endParaRPr lang="es-ES" sz="3200" b="0" cap="none" spc="0"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Tree>
    <p:extLst>
      <p:ext uri="{BB962C8B-B14F-4D97-AF65-F5344CB8AC3E}">
        <p14:creationId xmlns:p14="http://schemas.microsoft.com/office/powerpoint/2010/main" val="23309009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strVal val="#ppt_w*0.70"/>
                                          </p:val>
                                        </p:tav>
                                        <p:tav tm="100000">
                                          <p:val>
                                            <p:strVal val="#ppt_w"/>
                                          </p:val>
                                        </p:tav>
                                      </p:tavLst>
                                    </p:anim>
                                    <p:anim calcmode="lin" valueType="num">
                                      <p:cBhvr>
                                        <p:cTn id="8" dur="1000" fill="hold"/>
                                        <p:tgtEl>
                                          <p:spTgt spid="4"/>
                                        </p:tgtEl>
                                        <p:attrNameLst>
                                          <p:attrName>ppt_h</p:attrName>
                                        </p:attrNameLst>
                                      </p:cBhvr>
                                      <p:tavLst>
                                        <p:tav tm="0">
                                          <p:val>
                                            <p:strVal val="#ppt_h"/>
                                          </p:val>
                                        </p:tav>
                                        <p:tav tm="100000">
                                          <p:val>
                                            <p:strVal val="#ppt_h"/>
                                          </p:val>
                                        </p:tav>
                                      </p:tavLst>
                                    </p:anim>
                                    <p:animEffect transition="in" filter="fade">
                                      <p:cBhvr>
                                        <p:cTn id="9"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uadroTexto 4"/>
          <p:cNvSpPr txBox="1"/>
          <p:nvPr/>
        </p:nvSpPr>
        <p:spPr>
          <a:xfrm>
            <a:off x="1865947" y="731865"/>
            <a:ext cx="8117205" cy="338554"/>
          </a:xfrm>
          <a:prstGeom prst="rect">
            <a:avLst/>
          </a:prstGeom>
          <a:noFill/>
        </p:spPr>
        <p:txBody>
          <a:bodyPr wrap="square" rtlCol="0">
            <a:spAutoFit/>
          </a:bodyPr>
          <a:lstStyle/>
          <a:p>
            <a:pPr algn="ctr"/>
            <a:r>
              <a:rPr lang="es-PE" sz="1600" b="1" u="sng" dirty="0" smtClean="0">
                <a:solidFill>
                  <a:schemeClr val="bg2">
                    <a:lumMod val="10000"/>
                  </a:schemeClr>
                </a:solidFill>
                <a:effectLst>
                  <a:outerShdw blurRad="38100" dist="38100" dir="2700000" algn="tl">
                    <a:srgbClr val="000000">
                      <a:alpha val="43137"/>
                    </a:srgbClr>
                  </a:outerShdw>
                </a:effectLst>
                <a:latin typeface="Arial Black" panose="020B0A04020102020204" pitchFamily="34" charset="0"/>
              </a:rPr>
              <a:t>MODELO DEL PASIVO FINANCIERO</a:t>
            </a:r>
            <a:endParaRPr lang="es-PE" sz="1600" b="1" u="sng" dirty="0">
              <a:solidFill>
                <a:schemeClr val="bg2">
                  <a:lumMod val="10000"/>
                </a:schemeClr>
              </a:solidFill>
              <a:effectLst>
                <a:outerShdw blurRad="38100" dist="38100" dir="2700000" algn="tl">
                  <a:srgbClr val="000000">
                    <a:alpha val="43137"/>
                  </a:srgbClr>
                </a:outerShdw>
              </a:effectLst>
              <a:latin typeface="Arial Black" panose="020B0A04020102020204" pitchFamily="34" charset="0"/>
            </a:endParaRPr>
          </a:p>
        </p:txBody>
      </p:sp>
      <p:pic>
        <p:nvPicPr>
          <p:cNvPr id="13" name="Imagen 12"/>
          <p:cNvPicPr>
            <a:picLocks noChangeAspect="1"/>
          </p:cNvPicPr>
          <p:nvPr/>
        </p:nvPicPr>
        <p:blipFill rotWithShape="1">
          <a:blip r:embed="rId2"/>
          <a:srcRect l="7524" t="32688" r="43238" b="21767"/>
          <a:stretch/>
        </p:blipFill>
        <p:spPr>
          <a:xfrm>
            <a:off x="985123" y="1411917"/>
            <a:ext cx="10147334" cy="5279755"/>
          </a:xfrm>
          <a:prstGeom prst="rect">
            <a:avLst/>
          </a:prstGeom>
        </p:spPr>
      </p:pic>
      <p:sp>
        <p:nvSpPr>
          <p:cNvPr id="14" name="Rectángulo redondeado 13"/>
          <p:cNvSpPr/>
          <p:nvPr/>
        </p:nvSpPr>
        <p:spPr>
          <a:xfrm>
            <a:off x="1865947" y="1848691"/>
            <a:ext cx="3939767" cy="284909"/>
          </a:xfrm>
          <a:prstGeom prst="round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a:p>
        </p:txBody>
      </p:sp>
      <p:sp>
        <p:nvSpPr>
          <p:cNvPr id="2" name="Rectángulo 1"/>
          <p:cNvSpPr/>
          <p:nvPr/>
        </p:nvSpPr>
        <p:spPr>
          <a:xfrm>
            <a:off x="3048000" y="2475098"/>
            <a:ext cx="7093527" cy="268102"/>
          </a:xfrm>
          <a:prstGeom prst="rect">
            <a:avLst/>
          </a:prstGeom>
          <a:solidFill>
            <a:schemeClr val="bg1">
              <a:lumMod val="9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a:p>
        </p:txBody>
      </p:sp>
      <p:sp>
        <p:nvSpPr>
          <p:cNvPr id="6" name="Rectángulo 5"/>
          <p:cNvSpPr/>
          <p:nvPr/>
        </p:nvSpPr>
        <p:spPr>
          <a:xfrm>
            <a:off x="6534138" y="2045607"/>
            <a:ext cx="3607389" cy="858982"/>
          </a:xfrm>
          <a:prstGeom prst="rect">
            <a:avLst/>
          </a:prstGeom>
          <a:solidFill>
            <a:schemeClr val="bg1">
              <a:lumMod val="9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a:p>
        </p:txBody>
      </p:sp>
      <p:sp>
        <p:nvSpPr>
          <p:cNvPr id="7" name="Rectángulo 6"/>
          <p:cNvSpPr/>
          <p:nvPr/>
        </p:nvSpPr>
        <p:spPr>
          <a:xfrm>
            <a:off x="2812474" y="3418082"/>
            <a:ext cx="5735782" cy="240393"/>
          </a:xfrm>
          <a:prstGeom prst="rect">
            <a:avLst/>
          </a:prstGeom>
          <a:solidFill>
            <a:schemeClr val="bg1">
              <a:lumMod val="9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a:p>
        </p:txBody>
      </p:sp>
    </p:spTree>
    <p:extLst>
      <p:ext uri="{BB962C8B-B14F-4D97-AF65-F5344CB8AC3E}">
        <p14:creationId xmlns:p14="http://schemas.microsoft.com/office/powerpoint/2010/main" val="41714758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2000"/>
                                        <p:tgtEl>
                                          <p:spTgt spid="5"/>
                                        </p:tgtEl>
                                        <p:attrNameLst>
                                          <p:attrName>ppt_y</p:attrName>
                                        </p:attrNameLst>
                                      </p:cBhvr>
                                      <p:tavLst>
                                        <p:tav tm="0">
                                          <p:val>
                                            <p:strVal val="#ppt_y+#ppt_h*1.125000"/>
                                          </p:val>
                                        </p:tav>
                                        <p:tav tm="100000">
                                          <p:val>
                                            <p:strVal val="#ppt_y"/>
                                          </p:val>
                                        </p:tav>
                                      </p:tavLst>
                                    </p:anim>
                                    <p:animEffect transition="in" filter="wipe(up)">
                                      <p:cBhvr>
                                        <p:cTn id="8" dur="2000"/>
                                        <p:tgtEl>
                                          <p:spTgt spid="5"/>
                                        </p:tgtEl>
                                      </p:cBhvr>
                                    </p:animEffect>
                                  </p:childTnLst>
                                </p:cTn>
                              </p:par>
                              <p:par>
                                <p:cTn id="9" presetID="55" presetClass="entr" presetSubtype="0" fill="hold"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p:cTn id="11" dur="1000" fill="hold"/>
                                        <p:tgtEl>
                                          <p:spTgt spid="13"/>
                                        </p:tgtEl>
                                        <p:attrNameLst>
                                          <p:attrName>ppt_w</p:attrName>
                                        </p:attrNameLst>
                                      </p:cBhvr>
                                      <p:tavLst>
                                        <p:tav tm="0">
                                          <p:val>
                                            <p:strVal val="#ppt_w*0.70"/>
                                          </p:val>
                                        </p:tav>
                                        <p:tav tm="100000">
                                          <p:val>
                                            <p:strVal val="#ppt_w"/>
                                          </p:val>
                                        </p:tav>
                                      </p:tavLst>
                                    </p:anim>
                                    <p:anim calcmode="lin" valueType="num">
                                      <p:cBhvr>
                                        <p:cTn id="12" dur="1000" fill="hold"/>
                                        <p:tgtEl>
                                          <p:spTgt spid="13"/>
                                        </p:tgtEl>
                                        <p:attrNameLst>
                                          <p:attrName>ppt_h</p:attrName>
                                        </p:attrNameLst>
                                      </p:cBhvr>
                                      <p:tavLst>
                                        <p:tav tm="0">
                                          <p:val>
                                            <p:strVal val="#ppt_h"/>
                                          </p:val>
                                        </p:tav>
                                        <p:tav tm="100000">
                                          <p:val>
                                            <p:strVal val="#ppt_h"/>
                                          </p:val>
                                        </p:tav>
                                      </p:tavLst>
                                    </p:anim>
                                    <p:animEffect transition="in" filter="fade">
                                      <p:cBhvr>
                                        <p:cTn id="13" dur="1000"/>
                                        <p:tgtEl>
                                          <p:spTgt spid="13"/>
                                        </p:tgtEl>
                                      </p:cBhvr>
                                    </p:animEffect>
                                  </p:childTnLst>
                                </p:cTn>
                              </p:par>
                            </p:childTnLst>
                          </p:cTn>
                        </p:par>
                        <p:par>
                          <p:cTn id="14" fill="hold">
                            <p:stCondLst>
                              <p:cond delay="2000"/>
                            </p:stCondLst>
                            <p:childTnLst>
                              <p:par>
                                <p:cTn id="15" presetID="16" presetClass="entr" presetSubtype="21" fill="hold" grpId="0" nodeType="after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barn(inVertical)">
                                      <p:cBhvr>
                                        <p:cTn id="1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4"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uadroTexto 4"/>
          <p:cNvSpPr txBox="1"/>
          <p:nvPr/>
        </p:nvSpPr>
        <p:spPr>
          <a:xfrm>
            <a:off x="1865947" y="806414"/>
            <a:ext cx="8117205" cy="338554"/>
          </a:xfrm>
          <a:prstGeom prst="rect">
            <a:avLst/>
          </a:prstGeom>
          <a:noFill/>
        </p:spPr>
        <p:txBody>
          <a:bodyPr wrap="square" rtlCol="0">
            <a:spAutoFit/>
          </a:bodyPr>
          <a:lstStyle/>
          <a:p>
            <a:pPr algn="ctr"/>
            <a:r>
              <a:rPr lang="es-PE" sz="1600" b="1" u="sng" dirty="0" smtClean="0">
                <a:solidFill>
                  <a:schemeClr val="bg2">
                    <a:lumMod val="10000"/>
                  </a:schemeClr>
                </a:solidFill>
                <a:effectLst>
                  <a:outerShdw blurRad="38100" dist="38100" dir="2700000" algn="tl">
                    <a:srgbClr val="000000">
                      <a:alpha val="43137"/>
                    </a:srgbClr>
                  </a:outerShdw>
                </a:effectLst>
                <a:latin typeface="Arial Black" panose="020B0A04020102020204" pitchFamily="34" charset="0"/>
              </a:rPr>
              <a:t>MODELO DEL PASIVO FINANCIERO</a:t>
            </a:r>
            <a:endParaRPr lang="es-PE" sz="1600" b="1" u="sng" dirty="0">
              <a:solidFill>
                <a:schemeClr val="bg2">
                  <a:lumMod val="10000"/>
                </a:schemeClr>
              </a:solidFill>
              <a:effectLst>
                <a:outerShdw blurRad="38100" dist="38100" dir="2700000" algn="tl">
                  <a:srgbClr val="000000">
                    <a:alpha val="43137"/>
                  </a:srgbClr>
                </a:outerShdw>
              </a:effectLst>
              <a:latin typeface="Arial Black" panose="020B0A04020102020204" pitchFamily="34" charset="0"/>
            </a:endParaRPr>
          </a:p>
        </p:txBody>
      </p:sp>
      <p:pic>
        <p:nvPicPr>
          <p:cNvPr id="2" name="Imagen 1"/>
          <p:cNvPicPr>
            <a:picLocks noChangeAspect="1"/>
          </p:cNvPicPr>
          <p:nvPr/>
        </p:nvPicPr>
        <p:blipFill rotWithShape="1">
          <a:blip r:embed="rId2"/>
          <a:srcRect l="7250" t="36444" r="43500" b="19779"/>
          <a:stretch/>
        </p:blipFill>
        <p:spPr>
          <a:xfrm>
            <a:off x="781050" y="1411916"/>
            <a:ext cx="10110073" cy="5141283"/>
          </a:xfrm>
          <a:prstGeom prst="rect">
            <a:avLst/>
          </a:prstGeom>
        </p:spPr>
      </p:pic>
      <p:sp>
        <p:nvSpPr>
          <p:cNvPr id="6" name="Rectángulo redondeado 5"/>
          <p:cNvSpPr/>
          <p:nvPr/>
        </p:nvSpPr>
        <p:spPr>
          <a:xfrm>
            <a:off x="1865947" y="1411916"/>
            <a:ext cx="3906203" cy="397834"/>
          </a:xfrm>
          <a:prstGeom prst="round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a:p>
        </p:txBody>
      </p:sp>
      <p:sp>
        <p:nvSpPr>
          <p:cNvPr id="7" name="Rectángulo 6"/>
          <p:cNvSpPr/>
          <p:nvPr/>
        </p:nvSpPr>
        <p:spPr>
          <a:xfrm>
            <a:off x="2563092" y="2876880"/>
            <a:ext cx="5735782" cy="240393"/>
          </a:xfrm>
          <a:prstGeom prst="rect">
            <a:avLst/>
          </a:prstGeom>
          <a:solidFill>
            <a:schemeClr val="bg1">
              <a:lumMod val="9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a:p>
        </p:txBody>
      </p:sp>
    </p:spTree>
    <p:extLst>
      <p:ext uri="{BB962C8B-B14F-4D97-AF65-F5344CB8AC3E}">
        <p14:creationId xmlns:p14="http://schemas.microsoft.com/office/powerpoint/2010/main" val="8986750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2000"/>
                                        <p:tgtEl>
                                          <p:spTgt spid="5"/>
                                        </p:tgtEl>
                                        <p:attrNameLst>
                                          <p:attrName>ppt_y</p:attrName>
                                        </p:attrNameLst>
                                      </p:cBhvr>
                                      <p:tavLst>
                                        <p:tav tm="0">
                                          <p:val>
                                            <p:strVal val="#ppt_y+#ppt_h*1.125000"/>
                                          </p:val>
                                        </p:tav>
                                        <p:tav tm="100000">
                                          <p:val>
                                            <p:strVal val="#ppt_y"/>
                                          </p:val>
                                        </p:tav>
                                      </p:tavLst>
                                    </p:anim>
                                    <p:animEffect transition="in" filter="wipe(up)">
                                      <p:cBhvr>
                                        <p:cTn id="8" dur="2000"/>
                                        <p:tgtEl>
                                          <p:spTgt spid="5"/>
                                        </p:tgtEl>
                                      </p:cBhvr>
                                    </p:animEffect>
                                  </p:childTnLst>
                                </p:cTn>
                              </p:par>
                              <p:par>
                                <p:cTn id="9" presetID="55" presetClass="entr" presetSubtype="0"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1000" fill="hold"/>
                                        <p:tgtEl>
                                          <p:spTgt spid="2"/>
                                        </p:tgtEl>
                                        <p:attrNameLst>
                                          <p:attrName>ppt_w</p:attrName>
                                        </p:attrNameLst>
                                      </p:cBhvr>
                                      <p:tavLst>
                                        <p:tav tm="0">
                                          <p:val>
                                            <p:strVal val="#ppt_w*0.70"/>
                                          </p:val>
                                        </p:tav>
                                        <p:tav tm="100000">
                                          <p:val>
                                            <p:strVal val="#ppt_w"/>
                                          </p:val>
                                        </p:tav>
                                      </p:tavLst>
                                    </p:anim>
                                    <p:anim calcmode="lin" valueType="num">
                                      <p:cBhvr>
                                        <p:cTn id="12" dur="1000" fill="hold"/>
                                        <p:tgtEl>
                                          <p:spTgt spid="2"/>
                                        </p:tgtEl>
                                        <p:attrNameLst>
                                          <p:attrName>ppt_h</p:attrName>
                                        </p:attrNameLst>
                                      </p:cBhvr>
                                      <p:tavLst>
                                        <p:tav tm="0">
                                          <p:val>
                                            <p:strVal val="#ppt_h"/>
                                          </p:val>
                                        </p:tav>
                                        <p:tav tm="100000">
                                          <p:val>
                                            <p:strVal val="#ppt_h"/>
                                          </p:val>
                                        </p:tav>
                                      </p:tavLst>
                                    </p:anim>
                                    <p:animEffect transition="in" filter="fade">
                                      <p:cBhvr>
                                        <p:cTn id="13" dur="1000"/>
                                        <p:tgtEl>
                                          <p:spTgt spid="2"/>
                                        </p:tgtEl>
                                      </p:cBhvr>
                                    </p:animEffect>
                                  </p:childTnLst>
                                </p:cTn>
                              </p:par>
                            </p:childTnLst>
                          </p:cTn>
                        </p:par>
                        <p:par>
                          <p:cTn id="14" fill="hold">
                            <p:stCondLst>
                              <p:cond delay="2000"/>
                            </p:stCondLst>
                            <p:childTnLst>
                              <p:par>
                                <p:cTn id="15" presetID="16" presetClass="entr" presetSubtype="21"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arn(inVertical)">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ángulo 3"/>
          <p:cNvSpPr/>
          <p:nvPr/>
        </p:nvSpPr>
        <p:spPr>
          <a:xfrm>
            <a:off x="312327" y="5634335"/>
            <a:ext cx="9128973" cy="584775"/>
          </a:xfrm>
          <a:prstGeom prst="rect">
            <a:avLst/>
          </a:prstGeom>
          <a:noFill/>
        </p:spPr>
        <p:txBody>
          <a:bodyPr wrap="none" lIns="91440" tIns="45720" rIns="91440" bIns="45720">
            <a:spAutoFit/>
          </a:bodyPr>
          <a:lstStyle/>
          <a:p>
            <a:pPr algn="ctr"/>
            <a:r>
              <a:rPr lang="es-ES" sz="3200" b="0" cap="none" spc="0" dirty="0" smtClean="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rPr>
              <a:t>Modelo del Otorgamiento de un Derecho al Operador</a:t>
            </a:r>
            <a:endParaRPr lang="es-ES" sz="3200" b="0" cap="none" spc="0"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Tree>
    <p:extLst>
      <p:ext uri="{BB962C8B-B14F-4D97-AF65-F5344CB8AC3E}">
        <p14:creationId xmlns:p14="http://schemas.microsoft.com/office/powerpoint/2010/main" val="29001780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strVal val="#ppt_w*0.70"/>
                                          </p:val>
                                        </p:tav>
                                        <p:tav tm="100000">
                                          <p:val>
                                            <p:strVal val="#ppt_w"/>
                                          </p:val>
                                        </p:tav>
                                      </p:tavLst>
                                    </p:anim>
                                    <p:anim calcmode="lin" valueType="num">
                                      <p:cBhvr>
                                        <p:cTn id="8" dur="1000" fill="hold"/>
                                        <p:tgtEl>
                                          <p:spTgt spid="4"/>
                                        </p:tgtEl>
                                        <p:attrNameLst>
                                          <p:attrName>ppt_h</p:attrName>
                                        </p:attrNameLst>
                                      </p:cBhvr>
                                      <p:tavLst>
                                        <p:tav tm="0">
                                          <p:val>
                                            <p:strVal val="#ppt_h"/>
                                          </p:val>
                                        </p:tav>
                                        <p:tav tm="100000">
                                          <p:val>
                                            <p:strVal val="#ppt_h"/>
                                          </p:val>
                                        </p:tav>
                                      </p:tavLst>
                                    </p:anim>
                                    <p:animEffect transition="in" filter="fade">
                                      <p:cBhvr>
                                        <p:cTn id="9"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3">
                <a:lumMod val="5000"/>
                <a:lumOff val="95000"/>
              </a:schemeClr>
            </a:gs>
            <a:gs pos="74000">
              <a:schemeClr val="accent3">
                <a:lumMod val="45000"/>
                <a:lumOff val="55000"/>
              </a:schemeClr>
            </a:gs>
            <a:gs pos="83000">
              <a:schemeClr val="accent3">
                <a:lumMod val="45000"/>
                <a:lumOff val="55000"/>
              </a:schemeClr>
            </a:gs>
            <a:gs pos="100000">
              <a:schemeClr val="accent3">
                <a:lumMod val="30000"/>
                <a:lumOff val="70000"/>
              </a:schemeClr>
            </a:gs>
          </a:gsLst>
          <a:lin ang="5400000" scaled="1"/>
          <a:tileRect/>
        </a:gradFill>
        <a:effectLst/>
      </p:bgPr>
    </p:bg>
    <p:spTree>
      <p:nvGrpSpPr>
        <p:cNvPr id="1" name=""/>
        <p:cNvGrpSpPr/>
        <p:nvPr/>
      </p:nvGrpSpPr>
      <p:grpSpPr>
        <a:xfrm>
          <a:off x="0" y="0"/>
          <a:ext cx="0" cy="0"/>
          <a:chOff x="0" y="0"/>
          <a:chExt cx="0" cy="0"/>
        </a:xfrm>
      </p:grpSpPr>
      <p:graphicFrame>
        <p:nvGraphicFramePr>
          <p:cNvPr id="2" name="Diagrama 1"/>
          <p:cNvGraphicFramePr/>
          <p:nvPr>
            <p:extLst>
              <p:ext uri="{D42A27DB-BD31-4B8C-83A1-F6EECF244321}">
                <p14:modId xmlns:p14="http://schemas.microsoft.com/office/powerpoint/2010/main" val="1668143406"/>
              </p:ext>
            </p:extLst>
          </p:nvPr>
        </p:nvGraphicFramePr>
        <p:xfrm>
          <a:off x="0" y="1209844"/>
          <a:ext cx="10090485" cy="495701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Rectángulo 2"/>
          <p:cNvSpPr/>
          <p:nvPr/>
        </p:nvSpPr>
        <p:spPr>
          <a:xfrm>
            <a:off x="1777250" y="342248"/>
            <a:ext cx="8710526" cy="461665"/>
          </a:xfrm>
          <a:prstGeom prst="rect">
            <a:avLst/>
          </a:prstGeom>
          <a:noFill/>
        </p:spPr>
        <p:txBody>
          <a:bodyPr wrap="none" lIns="91440" tIns="45720" rIns="91440" bIns="45720">
            <a:spAutoFit/>
          </a:bodyPr>
          <a:lstStyle/>
          <a:p>
            <a:pPr algn="ctr">
              <a:spcAft>
                <a:spcPts val="0"/>
              </a:spcAft>
            </a:pPr>
            <a:r>
              <a:rPr lang="es-MX" sz="2400" b="1" u="sng" dirty="0">
                <a:solidFill>
                  <a:schemeClr val="accent1">
                    <a:lumMod val="50000"/>
                  </a:schemeClr>
                </a:solidFill>
                <a:effectLst/>
                <a:latin typeface="Calibri" panose="020F0502020204030204" pitchFamily="34" charset="0"/>
                <a:ea typeface="Calibri" panose="020F0502020204030204" pitchFamily="34" charset="0"/>
                <a:cs typeface="Times New Roman" panose="02020603050405020304" pitchFamily="18" charset="0"/>
              </a:rPr>
              <a:t>Modalidades </a:t>
            </a:r>
            <a:r>
              <a:rPr lang="es-MX" sz="2400" b="1" u="sng" dirty="0" smtClean="0">
                <a:solidFill>
                  <a:schemeClr val="accent1">
                    <a:lumMod val="50000"/>
                  </a:schemeClr>
                </a:solidFill>
                <a:effectLst/>
                <a:latin typeface="Calibri" panose="020F0502020204030204" pitchFamily="34" charset="0"/>
                <a:ea typeface="Calibri" panose="020F0502020204030204" pitchFamily="34" charset="0"/>
                <a:cs typeface="Times New Roman" panose="02020603050405020304" pitchFamily="18" charset="0"/>
              </a:rPr>
              <a:t>Contractuales de Asociaciones Público Privadas </a:t>
            </a:r>
            <a:r>
              <a:rPr lang="es-MX" sz="2400" b="1" u="sng" dirty="0" err="1" smtClean="0">
                <a:solidFill>
                  <a:schemeClr val="accent1">
                    <a:lumMod val="50000"/>
                  </a:schemeClr>
                </a:solidFill>
                <a:effectLst/>
                <a:latin typeface="Calibri" panose="020F0502020204030204" pitchFamily="34" charset="0"/>
                <a:ea typeface="Calibri" panose="020F0502020204030204" pitchFamily="34" charset="0"/>
                <a:cs typeface="Times New Roman" panose="02020603050405020304" pitchFamily="18" charset="0"/>
              </a:rPr>
              <a:t>APP’s</a:t>
            </a:r>
            <a:endParaRPr lang="es-PE" sz="2400" dirty="0">
              <a:solidFill>
                <a:schemeClr val="accent1">
                  <a:lumMod val="50000"/>
                </a:schemeClr>
              </a:solidFill>
              <a:effectLst/>
              <a:latin typeface="Times New Roman" panose="02020603050405020304" pitchFamily="18" charset="0"/>
              <a:ea typeface="Times New Roman" panose="02020603050405020304" pitchFamily="18" charset="0"/>
            </a:endParaRPr>
          </a:p>
        </p:txBody>
      </p:sp>
      <p:sp>
        <p:nvSpPr>
          <p:cNvPr id="4" name="Cerrar llave 3"/>
          <p:cNvSpPr/>
          <p:nvPr/>
        </p:nvSpPr>
        <p:spPr>
          <a:xfrm>
            <a:off x="9099551" y="1054099"/>
            <a:ext cx="342900" cy="5295900"/>
          </a:xfrm>
          <a:prstGeom prst="rightBrace">
            <a:avLst/>
          </a:prstGeom>
          <a:ln>
            <a:solidFill>
              <a:schemeClr val="accent2">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s-PE"/>
          </a:p>
        </p:txBody>
      </p:sp>
      <p:sp>
        <p:nvSpPr>
          <p:cNvPr id="5" name="CuadroTexto 4"/>
          <p:cNvSpPr txBox="1"/>
          <p:nvPr/>
        </p:nvSpPr>
        <p:spPr>
          <a:xfrm>
            <a:off x="9448801" y="3286551"/>
            <a:ext cx="2247899" cy="830997"/>
          </a:xfrm>
          <a:prstGeom prst="rect">
            <a:avLst/>
          </a:prstGeom>
          <a:noFill/>
        </p:spPr>
        <p:txBody>
          <a:bodyPr wrap="square" rtlCol="0">
            <a:spAutoFit/>
          </a:bodyPr>
          <a:lstStyle/>
          <a:p>
            <a:pPr algn="ctr"/>
            <a:r>
              <a:rPr lang="es-PE" sz="1600" dirty="0" smtClean="0">
                <a:solidFill>
                  <a:schemeClr val="accent1">
                    <a:lumMod val="50000"/>
                  </a:schemeClr>
                </a:solidFill>
              </a:rPr>
              <a:t> </a:t>
            </a:r>
            <a:r>
              <a:rPr lang="es-PE" sz="1600" b="1" dirty="0">
                <a:solidFill>
                  <a:schemeClr val="accent1">
                    <a:lumMod val="50000"/>
                  </a:schemeClr>
                </a:solidFill>
              </a:rPr>
              <a:t>DECRETO SUPREMO Nº </a:t>
            </a:r>
            <a:r>
              <a:rPr lang="es-PE" sz="1600" b="1" dirty="0" smtClean="0">
                <a:solidFill>
                  <a:schemeClr val="accent1">
                    <a:lumMod val="50000"/>
                  </a:schemeClr>
                </a:solidFill>
              </a:rPr>
              <a:t>127-2014-EF Art. 4° segundo párrafo</a:t>
            </a:r>
            <a:endParaRPr lang="es-PE" sz="1600" dirty="0">
              <a:solidFill>
                <a:schemeClr val="accent1">
                  <a:lumMod val="50000"/>
                </a:schemeClr>
              </a:solidFill>
            </a:endParaRPr>
          </a:p>
        </p:txBody>
      </p:sp>
    </p:spTree>
    <p:extLst>
      <p:ext uri="{BB962C8B-B14F-4D97-AF65-F5344CB8AC3E}">
        <p14:creationId xmlns:p14="http://schemas.microsoft.com/office/powerpoint/2010/main" val="8077546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55" presetClass="entr" presetSubtype="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 calcmode="lin" valueType="num">
                                      <p:cBhvr>
                                        <p:cTn id="10" dur="2000" fill="hold"/>
                                        <p:tgtEl>
                                          <p:spTgt spid="3"/>
                                        </p:tgtEl>
                                        <p:attrNameLst>
                                          <p:attrName>ppt_w</p:attrName>
                                        </p:attrNameLst>
                                      </p:cBhvr>
                                      <p:tavLst>
                                        <p:tav tm="0">
                                          <p:val>
                                            <p:strVal val="#ppt_w*0.70"/>
                                          </p:val>
                                        </p:tav>
                                        <p:tav tm="100000">
                                          <p:val>
                                            <p:strVal val="#ppt_w"/>
                                          </p:val>
                                        </p:tav>
                                      </p:tavLst>
                                    </p:anim>
                                    <p:anim calcmode="lin" valueType="num">
                                      <p:cBhvr>
                                        <p:cTn id="11" dur="2000" fill="hold"/>
                                        <p:tgtEl>
                                          <p:spTgt spid="3"/>
                                        </p:tgtEl>
                                        <p:attrNameLst>
                                          <p:attrName>ppt_h</p:attrName>
                                        </p:attrNameLst>
                                      </p:cBhvr>
                                      <p:tavLst>
                                        <p:tav tm="0">
                                          <p:val>
                                            <p:strVal val="#ppt_h"/>
                                          </p:val>
                                        </p:tav>
                                        <p:tav tm="100000">
                                          <p:val>
                                            <p:strVal val="#ppt_h"/>
                                          </p:val>
                                        </p:tav>
                                      </p:tavLst>
                                    </p:anim>
                                    <p:animEffect transition="in" filter="fade">
                                      <p:cBhvr>
                                        <p:cTn id="12"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p:bldAsOne/>
      </p:bldGraphic>
      <p:bldP spid="3"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uadroTexto 4"/>
          <p:cNvSpPr txBox="1"/>
          <p:nvPr/>
        </p:nvSpPr>
        <p:spPr>
          <a:xfrm>
            <a:off x="2037397" y="614100"/>
            <a:ext cx="8117205" cy="338554"/>
          </a:xfrm>
          <a:prstGeom prst="rect">
            <a:avLst/>
          </a:prstGeom>
          <a:noFill/>
        </p:spPr>
        <p:txBody>
          <a:bodyPr wrap="square" rtlCol="0">
            <a:spAutoFit/>
          </a:bodyPr>
          <a:lstStyle/>
          <a:p>
            <a:pPr algn="ctr"/>
            <a:r>
              <a:rPr lang="es-PE" sz="1600" b="1" u="sng" dirty="0" smtClean="0">
                <a:solidFill>
                  <a:schemeClr val="bg2">
                    <a:lumMod val="10000"/>
                  </a:schemeClr>
                </a:solidFill>
                <a:effectLst>
                  <a:outerShdw blurRad="38100" dist="38100" dir="2700000" algn="tl">
                    <a:srgbClr val="000000">
                      <a:alpha val="43137"/>
                    </a:srgbClr>
                  </a:outerShdw>
                </a:effectLst>
                <a:latin typeface="Arial Black" panose="020B0A04020102020204" pitchFamily="34" charset="0"/>
              </a:rPr>
              <a:t>MODELO DE UN DERECHO OTORGADO AL OPERADOR</a:t>
            </a:r>
            <a:endParaRPr lang="es-PE" sz="1600" b="1" u="sng" dirty="0">
              <a:solidFill>
                <a:schemeClr val="bg2">
                  <a:lumMod val="10000"/>
                </a:schemeClr>
              </a:solidFill>
              <a:effectLst>
                <a:outerShdw blurRad="38100" dist="38100" dir="2700000" algn="tl">
                  <a:srgbClr val="000000">
                    <a:alpha val="43137"/>
                  </a:srgbClr>
                </a:outerShdw>
              </a:effectLst>
              <a:latin typeface="Arial Black" panose="020B0A04020102020204" pitchFamily="34" charset="0"/>
            </a:endParaRPr>
          </a:p>
        </p:txBody>
      </p:sp>
      <p:pic>
        <p:nvPicPr>
          <p:cNvPr id="3" name="Imagen 2"/>
          <p:cNvPicPr>
            <a:picLocks noChangeAspect="1"/>
          </p:cNvPicPr>
          <p:nvPr/>
        </p:nvPicPr>
        <p:blipFill rotWithShape="1">
          <a:blip r:embed="rId2"/>
          <a:srcRect l="45374" t="25333" r="6626" b="26889"/>
          <a:stretch/>
        </p:blipFill>
        <p:spPr>
          <a:xfrm>
            <a:off x="819150" y="1181100"/>
            <a:ext cx="9772650" cy="5471666"/>
          </a:xfrm>
          <a:prstGeom prst="rect">
            <a:avLst/>
          </a:prstGeom>
        </p:spPr>
      </p:pic>
      <p:sp>
        <p:nvSpPr>
          <p:cNvPr id="6" name="Rectángulo redondeado 5"/>
          <p:cNvSpPr/>
          <p:nvPr/>
        </p:nvSpPr>
        <p:spPr>
          <a:xfrm>
            <a:off x="1504951" y="1181100"/>
            <a:ext cx="6400800" cy="438150"/>
          </a:xfrm>
          <a:prstGeom prst="round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a:p>
        </p:txBody>
      </p:sp>
      <p:sp>
        <p:nvSpPr>
          <p:cNvPr id="7" name="Rectángulo 6"/>
          <p:cNvSpPr/>
          <p:nvPr/>
        </p:nvSpPr>
        <p:spPr>
          <a:xfrm>
            <a:off x="2604656" y="2835316"/>
            <a:ext cx="5735782" cy="240393"/>
          </a:xfrm>
          <a:prstGeom prst="rect">
            <a:avLst/>
          </a:prstGeom>
          <a:solidFill>
            <a:schemeClr val="bg1">
              <a:lumMod val="9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a:p>
        </p:txBody>
      </p:sp>
      <p:sp>
        <p:nvSpPr>
          <p:cNvPr id="8" name="Rectángulo 7"/>
          <p:cNvSpPr/>
          <p:nvPr/>
        </p:nvSpPr>
        <p:spPr>
          <a:xfrm>
            <a:off x="2978727" y="1916968"/>
            <a:ext cx="7315199" cy="812377"/>
          </a:xfrm>
          <a:prstGeom prst="rect">
            <a:avLst/>
          </a:prstGeom>
          <a:solidFill>
            <a:schemeClr val="bg1">
              <a:lumMod val="9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a:p>
        </p:txBody>
      </p:sp>
      <p:sp>
        <p:nvSpPr>
          <p:cNvPr id="9" name="Rectángulo 8"/>
          <p:cNvSpPr/>
          <p:nvPr/>
        </p:nvSpPr>
        <p:spPr>
          <a:xfrm>
            <a:off x="5705475" y="1742167"/>
            <a:ext cx="5735782" cy="240393"/>
          </a:xfrm>
          <a:prstGeom prst="rect">
            <a:avLst/>
          </a:prstGeom>
          <a:solidFill>
            <a:schemeClr val="bg1">
              <a:lumMod val="9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a:p>
        </p:txBody>
      </p:sp>
    </p:spTree>
    <p:extLst>
      <p:ext uri="{BB962C8B-B14F-4D97-AF65-F5344CB8AC3E}">
        <p14:creationId xmlns:p14="http://schemas.microsoft.com/office/powerpoint/2010/main" val="1491777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2000"/>
                                        <p:tgtEl>
                                          <p:spTgt spid="5"/>
                                        </p:tgtEl>
                                        <p:attrNameLst>
                                          <p:attrName>ppt_y</p:attrName>
                                        </p:attrNameLst>
                                      </p:cBhvr>
                                      <p:tavLst>
                                        <p:tav tm="0">
                                          <p:val>
                                            <p:strVal val="#ppt_y+#ppt_h*1.125000"/>
                                          </p:val>
                                        </p:tav>
                                        <p:tav tm="100000">
                                          <p:val>
                                            <p:strVal val="#ppt_y"/>
                                          </p:val>
                                        </p:tav>
                                      </p:tavLst>
                                    </p:anim>
                                    <p:animEffect transition="in" filter="wipe(up)">
                                      <p:cBhvr>
                                        <p:cTn id="8" dur="2000"/>
                                        <p:tgtEl>
                                          <p:spTgt spid="5"/>
                                        </p:tgtEl>
                                      </p:cBhvr>
                                    </p:animEffect>
                                  </p:childTnLst>
                                </p:cTn>
                              </p:par>
                              <p:par>
                                <p:cTn id="9" presetID="55" presetClass="entr" presetSubtype="0"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1000" fill="hold"/>
                                        <p:tgtEl>
                                          <p:spTgt spid="3"/>
                                        </p:tgtEl>
                                        <p:attrNameLst>
                                          <p:attrName>ppt_w</p:attrName>
                                        </p:attrNameLst>
                                      </p:cBhvr>
                                      <p:tavLst>
                                        <p:tav tm="0">
                                          <p:val>
                                            <p:strVal val="#ppt_w*0.70"/>
                                          </p:val>
                                        </p:tav>
                                        <p:tav tm="100000">
                                          <p:val>
                                            <p:strVal val="#ppt_w"/>
                                          </p:val>
                                        </p:tav>
                                      </p:tavLst>
                                    </p:anim>
                                    <p:anim calcmode="lin" valueType="num">
                                      <p:cBhvr>
                                        <p:cTn id="12" dur="1000" fill="hold"/>
                                        <p:tgtEl>
                                          <p:spTgt spid="3"/>
                                        </p:tgtEl>
                                        <p:attrNameLst>
                                          <p:attrName>ppt_h</p:attrName>
                                        </p:attrNameLst>
                                      </p:cBhvr>
                                      <p:tavLst>
                                        <p:tav tm="0">
                                          <p:val>
                                            <p:strVal val="#ppt_h"/>
                                          </p:val>
                                        </p:tav>
                                        <p:tav tm="100000">
                                          <p:val>
                                            <p:strVal val="#ppt_h"/>
                                          </p:val>
                                        </p:tav>
                                      </p:tavLst>
                                    </p:anim>
                                    <p:animEffect transition="in" filter="fade">
                                      <p:cBhvr>
                                        <p:cTn id="13" dur="1000"/>
                                        <p:tgtEl>
                                          <p:spTgt spid="3"/>
                                        </p:tgtEl>
                                      </p:cBhvr>
                                    </p:animEffect>
                                  </p:childTnLst>
                                </p:cTn>
                              </p:par>
                            </p:childTnLst>
                          </p:cTn>
                        </p:par>
                        <p:par>
                          <p:cTn id="14" fill="hold">
                            <p:stCondLst>
                              <p:cond delay="2000"/>
                            </p:stCondLst>
                            <p:childTnLst>
                              <p:par>
                                <p:cTn id="15" presetID="16" presetClass="entr" presetSubtype="21"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arn(inVertical)">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uadroTexto 4"/>
          <p:cNvSpPr txBox="1"/>
          <p:nvPr/>
        </p:nvSpPr>
        <p:spPr>
          <a:xfrm>
            <a:off x="2037397" y="614100"/>
            <a:ext cx="8117205" cy="338554"/>
          </a:xfrm>
          <a:prstGeom prst="rect">
            <a:avLst/>
          </a:prstGeom>
          <a:noFill/>
        </p:spPr>
        <p:txBody>
          <a:bodyPr wrap="square" rtlCol="0">
            <a:spAutoFit/>
          </a:bodyPr>
          <a:lstStyle/>
          <a:p>
            <a:pPr algn="ctr"/>
            <a:r>
              <a:rPr lang="es-PE" sz="1600" b="1" u="sng" dirty="0" smtClean="0">
                <a:solidFill>
                  <a:schemeClr val="bg2">
                    <a:lumMod val="10000"/>
                  </a:schemeClr>
                </a:solidFill>
                <a:effectLst>
                  <a:outerShdw blurRad="38100" dist="38100" dir="2700000" algn="tl">
                    <a:srgbClr val="000000">
                      <a:alpha val="43137"/>
                    </a:srgbClr>
                  </a:outerShdw>
                </a:effectLst>
                <a:latin typeface="Arial Black" panose="020B0A04020102020204" pitchFamily="34" charset="0"/>
              </a:rPr>
              <a:t>MODELO DE UN DERECHO OTORGADO AL OPERADOR</a:t>
            </a:r>
            <a:endParaRPr lang="es-PE" sz="1600" b="1" u="sng" dirty="0">
              <a:solidFill>
                <a:schemeClr val="bg2">
                  <a:lumMod val="10000"/>
                </a:schemeClr>
              </a:solidFill>
              <a:effectLst>
                <a:outerShdw blurRad="38100" dist="38100" dir="2700000" algn="tl">
                  <a:srgbClr val="000000">
                    <a:alpha val="43137"/>
                  </a:srgbClr>
                </a:outerShdw>
              </a:effectLst>
              <a:latin typeface="Arial Black" panose="020B0A04020102020204" pitchFamily="34" charset="0"/>
            </a:endParaRPr>
          </a:p>
        </p:txBody>
      </p:sp>
      <p:pic>
        <p:nvPicPr>
          <p:cNvPr id="2" name="Imagen 1"/>
          <p:cNvPicPr>
            <a:picLocks noChangeAspect="1"/>
          </p:cNvPicPr>
          <p:nvPr/>
        </p:nvPicPr>
        <p:blipFill rotWithShape="1">
          <a:blip r:embed="rId2"/>
          <a:srcRect l="17875" t="43333" r="33875" b="24667"/>
          <a:stretch/>
        </p:blipFill>
        <p:spPr>
          <a:xfrm>
            <a:off x="342900" y="1289625"/>
            <a:ext cx="10896600" cy="4278749"/>
          </a:xfrm>
          <a:prstGeom prst="rect">
            <a:avLst/>
          </a:prstGeom>
        </p:spPr>
      </p:pic>
      <p:sp>
        <p:nvSpPr>
          <p:cNvPr id="6" name="Rectángulo redondeado 5"/>
          <p:cNvSpPr/>
          <p:nvPr/>
        </p:nvSpPr>
        <p:spPr>
          <a:xfrm>
            <a:off x="819151" y="1428750"/>
            <a:ext cx="10420349" cy="647700"/>
          </a:xfrm>
          <a:prstGeom prst="round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a:p>
        </p:txBody>
      </p:sp>
      <p:sp>
        <p:nvSpPr>
          <p:cNvPr id="7" name="Rectángulo 6"/>
          <p:cNvSpPr/>
          <p:nvPr/>
        </p:nvSpPr>
        <p:spPr>
          <a:xfrm>
            <a:off x="2493819" y="3461822"/>
            <a:ext cx="5735782" cy="240393"/>
          </a:xfrm>
          <a:prstGeom prst="rect">
            <a:avLst/>
          </a:prstGeom>
          <a:solidFill>
            <a:schemeClr val="bg1">
              <a:lumMod val="9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a:p>
        </p:txBody>
      </p:sp>
    </p:spTree>
    <p:extLst>
      <p:ext uri="{BB962C8B-B14F-4D97-AF65-F5344CB8AC3E}">
        <p14:creationId xmlns:p14="http://schemas.microsoft.com/office/powerpoint/2010/main" val="1364145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2000"/>
                                        <p:tgtEl>
                                          <p:spTgt spid="5"/>
                                        </p:tgtEl>
                                        <p:attrNameLst>
                                          <p:attrName>ppt_y</p:attrName>
                                        </p:attrNameLst>
                                      </p:cBhvr>
                                      <p:tavLst>
                                        <p:tav tm="0">
                                          <p:val>
                                            <p:strVal val="#ppt_y+#ppt_h*1.125000"/>
                                          </p:val>
                                        </p:tav>
                                        <p:tav tm="100000">
                                          <p:val>
                                            <p:strVal val="#ppt_y"/>
                                          </p:val>
                                        </p:tav>
                                      </p:tavLst>
                                    </p:anim>
                                    <p:animEffect transition="in" filter="wipe(up)">
                                      <p:cBhvr>
                                        <p:cTn id="8" dur="2000"/>
                                        <p:tgtEl>
                                          <p:spTgt spid="5"/>
                                        </p:tgtEl>
                                      </p:cBhvr>
                                    </p:animEffect>
                                  </p:childTnLst>
                                </p:cTn>
                              </p:par>
                              <p:par>
                                <p:cTn id="9" presetID="55" presetClass="entr" presetSubtype="0"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1000" fill="hold"/>
                                        <p:tgtEl>
                                          <p:spTgt spid="2"/>
                                        </p:tgtEl>
                                        <p:attrNameLst>
                                          <p:attrName>ppt_w</p:attrName>
                                        </p:attrNameLst>
                                      </p:cBhvr>
                                      <p:tavLst>
                                        <p:tav tm="0">
                                          <p:val>
                                            <p:strVal val="#ppt_w*0.70"/>
                                          </p:val>
                                        </p:tav>
                                        <p:tav tm="100000">
                                          <p:val>
                                            <p:strVal val="#ppt_w"/>
                                          </p:val>
                                        </p:tav>
                                      </p:tavLst>
                                    </p:anim>
                                    <p:anim calcmode="lin" valueType="num">
                                      <p:cBhvr>
                                        <p:cTn id="12" dur="1000" fill="hold"/>
                                        <p:tgtEl>
                                          <p:spTgt spid="2"/>
                                        </p:tgtEl>
                                        <p:attrNameLst>
                                          <p:attrName>ppt_h</p:attrName>
                                        </p:attrNameLst>
                                      </p:cBhvr>
                                      <p:tavLst>
                                        <p:tav tm="0">
                                          <p:val>
                                            <p:strVal val="#ppt_h"/>
                                          </p:val>
                                        </p:tav>
                                        <p:tav tm="100000">
                                          <p:val>
                                            <p:strVal val="#ppt_h"/>
                                          </p:val>
                                        </p:tav>
                                      </p:tavLst>
                                    </p:anim>
                                    <p:animEffect transition="in" filter="fade">
                                      <p:cBhvr>
                                        <p:cTn id="13" dur="1000"/>
                                        <p:tgtEl>
                                          <p:spTgt spid="2"/>
                                        </p:tgtEl>
                                      </p:cBhvr>
                                    </p:animEffect>
                                  </p:childTnLst>
                                </p:cTn>
                              </p:par>
                            </p:childTnLst>
                          </p:cTn>
                        </p:par>
                        <p:par>
                          <p:cTn id="14" fill="hold">
                            <p:stCondLst>
                              <p:cond delay="2000"/>
                            </p:stCondLst>
                            <p:childTnLst>
                              <p:par>
                                <p:cTn id="15" presetID="16" presetClass="entr" presetSubtype="21"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arn(inVertical)">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3">
                <a:lumMod val="5000"/>
                <a:lumOff val="95000"/>
              </a:schemeClr>
            </a:gs>
            <a:gs pos="74000">
              <a:schemeClr val="accent3">
                <a:lumMod val="45000"/>
                <a:lumOff val="55000"/>
              </a:schemeClr>
            </a:gs>
            <a:gs pos="83000">
              <a:schemeClr val="accent3">
                <a:lumMod val="45000"/>
                <a:lumOff val="55000"/>
              </a:schemeClr>
            </a:gs>
            <a:gs pos="100000">
              <a:schemeClr val="accent3">
                <a:lumMod val="30000"/>
                <a:lumOff val="70000"/>
              </a:schemeClr>
            </a:gs>
          </a:gsLst>
          <a:lin ang="5400000" scaled="1"/>
          <a:tileRect/>
        </a:gradFill>
        <a:effectLst/>
      </p:bgPr>
    </p:bg>
    <p:spTree>
      <p:nvGrpSpPr>
        <p:cNvPr id="1" name=""/>
        <p:cNvGrpSpPr/>
        <p:nvPr/>
      </p:nvGrpSpPr>
      <p:grpSpPr>
        <a:xfrm>
          <a:off x="0" y="0"/>
          <a:ext cx="0" cy="0"/>
          <a:chOff x="0" y="0"/>
          <a:chExt cx="0" cy="0"/>
        </a:xfrm>
      </p:grpSpPr>
      <p:sp>
        <p:nvSpPr>
          <p:cNvPr id="3" name="Rectángulo 2"/>
          <p:cNvSpPr/>
          <p:nvPr/>
        </p:nvSpPr>
        <p:spPr>
          <a:xfrm>
            <a:off x="505134" y="734097"/>
            <a:ext cx="11686866" cy="584775"/>
          </a:xfrm>
          <a:prstGeom prst="rect">
            <a:avLst/>
          </a:prstGeom>
          <a:noFill/>
        </p:spPr>
        <p:txBody>
          <a:bodyPr wrap="square" lIns="91440" tIns="45720" rIns="91440" bIns="45720">
            <a:spAutoFit/>
          </a:bodyPr>
          <a:lstStyle/>
          <a:p>
            <a:r>
              <a:rPr lang="es-ES" sz="3200" dirty="0" smtClean="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rPr>
              <a:t>VII. Responsables del cumplimiento de la Directiva</a:t>
            </a:r>
            <a:endParaRPr lang="es-ES" sz="3200" b="0" cap="none" spc="0"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
        <p:nvSpPr>
          <p:cNvPr id="2" name="CuadroTexto 1"/>
          <p:cNvSpPr txBox="1"/>
          <p:nvPr/>
        </p:nvSpPr>
        <p:spPr>
          <a:xfrm>
            <a:off x="943429" y="2220682"/>
            <a:ext cx="10160000" cy="2677656"/>
          </a:xfrm>
          <a:prstGeom prst="rect">
            <a:avLst/>
          </a:prstGeom>
          <a:noFill/>
        </p:spPr>
        <p:txBody>
          <a:bodyPr wrap="square" rtlCol="0">
            <a:spAutoFit/>
          </a:bodyPr>
          <a:lstStyle/>
          <a:p>
            <a:pPr algn="just"/>
            <a:r>
              <a:rPr lang="es-MX" sz="2800" dirty="0">
                <a:solidFill>
                  <a:schemeClr val="accent1">
                    <a:lumMod val="50000"/>
                  </a:schemeClr>
                </a:solidFill>
              </a:rPr>
              <a:t>El Director General de Administración o quien haga sus veces será el responsable de la aplicación de la presente directiva, disponiendo que las áreas respectivas coordinen y obtengan información sobre cada contrato de concesión, la misma que será entregada al Jefe de la Oficina de Contabilidad, con la finalidad de dar cumplimiento a la presente directiva</a:t>
            </a:r>
            <a:r>
              <a:rPr lang="es-MX" sz="2800" dirty="0" smtClean="0">
                <a:solidFill>
                  <a:schemeClr val="accent1">
                    <a:lumMod val="50000"/>
                  </a:schemeClr>
                </a:solidFill>
              </a:rPr>
              <a:t>.</a:t>
            </a:r>
            <a:endParaRPr lang="es-PE" dirty="0"/>
          </a:p>
        </p:txBody>
      </p:sp>
    </p:spTree>
    <p:extLst>
      <p:ext uri="{BB962C8B-B14F-4D97-AF65-F5344CB8AC3E}">
        <p14:creationId xmlns:p14="http://schemas.microsoft.com/office/powerpoint/2010/main" val="28894905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55" presetClass="entr" presetSubtype="0" fill="hold" grpId="0" nodeType="with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1000" fill="hold"/>
                                        <p:tgtEl>
                                          <p:spTgt spid="2"/>
                                        </p:tgtEl>
                                        <p:attrNameLst>
                                          <p:attrName>ppt_w</p:attrName>
                                        </p:attrNameLst>
                                      </p:cBhvr>
                                      <p:tavLst>
                                        <p:tav tm="0">
                                          <p:val>
                                            <p:strVal val="#ppt_w*0.70"/>
                                          </p:val>
                                        </p:tav>
                                        <p:tav tm="100000">
                                          <p:val>
                                            <p:strVal val="#ppt_w"/>
                                          </p:val>
                                        </p:tav>
                                      </p:tavLst>
                                    </p:anim>
                                    <p:anim calcmode="lin" valueType="num">
                                      <p:cBhvr>
                                        <p:cTn id="13" dur="1000" fill="hold"/>
                                        <p:tgtEl>
                                          <p:spTgt spid="2"/>
                                        </p:tgtEl>
                                        <p:attrNameLst>
                                          <p:attrName>ppt_h</p:attrName>
                                        </p:attrNameLst>
                                      </p:cBhvr>
                                      <p:tavLst>
                                        <p:tav tm="0">
                                          <p:val>
                                            <p:strVal val="#ppt_h"/>
                                          </p:val>
                                        </p:tav>
                                        <p:tav tm="100000">
                                          <p:val>
                                            <p:strVal val="#ppt_h"/>
                                          </p:val>
                                        </p:tav>
                                      </p:tavLst>
                                    </p:anim>
                                    <p:animEffect transition="in" filter="fade">
                                      <p:cBhvr>
                                        <p:cTn id="14"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p:cNvPicPr>
            <a:picLocks noChangeAspect="1"/>
          </p:cNvPicPr>
          <p:nvPr/>
        </p:nvPicPr>
        <p:blipFill rotWithShape="1">
          <a:blip r:embed="rId2"/>
          <a:srcRect l="27122" t="19273" r="26249" b="19058"/>
          <a:stretch/>
        </p:blipFill>
        <p:spPr>
          <a:xfrm>
            <a:off x="6299200" y="885906"/>
            <a:ext cx="5549900" cy="3422858"/>
          </a:xfrm>
          <a:prstGeom prst="rect">
            <a:avLst/>
          </a:prstGeom>
        </p:spPr>
      </p:pic>
      <p:sp>
        <p:nvSpPr>
          <p:cNvPr id="2" name="Rectángulo 1"/>
          <p:cNvSpPr/>
          <p:nvPr/>
        </p:nvSpPr>
        <p:spPr>
          <a:xfrm>
            <a:off x="495300" y="1224368"/>
            <a:ext cx="5092700" cy="4308872"/>
          </a:xfrm>
          <a:prstGeom prst="rect">
            <a:avLst/>
          </a:prstGeom>
        </p:spPr>
        <p:txBody>
          <a:bodyPr wrap="square">
            <a:spAutoFit/>
          </a:bodyPr>
          <a:lstStyle/>
          <a:p>
            <a:pPr algn="just"/>
            <a:r>
              <a:rPr lang="es-PE" b="1" dirty="0">
                <a:solidFill>
                  <a:srgbClr val="FF0000"/>
                </a:solidFill>
                <a:latin typeface="Arial" panose="020B0604020202020204" pitchFamily="34" charset="0"/>
              </a:rPr>
              <a:t>Artículo 3.- Definición de Asociación Público- Privada (APP) </a:t>
            </a:r>
          </a:p>
          <a:p>
            <a:pPr algn="just"/>
            <a:r>
              <a:rPr lang="es-PE" sz="1400" dirty="0">
                <a:solidFill>
                  <a:srgbClr val="000000"/>
                </a:solidFill>
                <a:latin typeface="Arial" panose="020B0604020202020204" pitchFamily="34" charset="0"/>
              </a:rPr>
              <a:t>Las Asociaciones Público - Privadas-APP son modalidades de participación de la inversión privada en las que se incorpora experiencia, conocimientos, equipos, tecnología, y se distribuyen riesgos y recursos, preferentemente privados, con el objeto de crear, desarrollar, mejorar, operar o mantener infraestructura pública, proveer servicios públicos y/o prestar los servicios vinculados a éstos que requiera brindar el Estado, así como desarrollar proyectos de investigación aplicada y/o innovación tecnológica, de acuerdo a las condiciones establecidas en el Reglamento de la presente norma. </a:t>
            </a:r>
            <a:endParaRPr lang="es-PE" sz="1400" dirty="0" smtClean="0">
              <a:solidFill>
                <a:srgbClr val="000000"/>
              </a:solidFill>
              <a:latin typeface="Arial" panose="020B0604020202020204" pitchFamily="34" charset="0"/>
            </a:endParaRPr>
          </a:p>
          <a:p>
            <a:pPr algn="just"/>
            <a:endParaRPr lang="es-PE" sz="1400" dirty="0">
              <a:solidFill>
                <a:srgbClr val="000000"/>
              </a:solidFill>
              <a:latin typeface="Arial" panose="020B0604020202020204" pitchFamily="34" charset="0"/>
            </a:endParaRPr>
          </a:p>
          <a:p>
            <a:pPr algn="just"/>
            <a:r>
              <a:rPr lang="es-PE" sz="1400" dirty="0">
                <a:solidFill>
                  <a:srgbClr val="000000"/>
                </a:solidFill>
                <a:latin typeface="Arial" panose="020B0604020202020204" pitchFamily="34" charset="0"/>
              </a:rPr>
              <a:t>Participan en una APP: el Estado, a través de alguna de las entidades públicas establecidas en el artículo precedente, y uno o más inversionistas privados.</a:t>
            </a:r>
            <a:r>
              <a:rPr lang="es-PE" sz="1400" b="1" dirty="0">
                <a:solidFill>
                  <a:srgbClr val="000000"/>
                </a:solidFill>
                <a:latin typeface="Arial" panose="020B0604020202020204" pitchFamily="34" charset="0"/>
              </a:rPr>
              <a:t>" </a:t>
            </a:r>
            <a:endParaRPr lang="es-PE" sz="1400" b="1" dirty="0" smtClean="0">
              <a:solidFill>
                <a:srgbClr val="000000"/>
              </a:solidFill>
              <a:latin typeface="Arial" panose="020B0604020202020204" pitchFamily="34" charset="0"/>
            </a:endParaRPr>
          </a:p>
          <a:p>
            <a:pPr algn="just"/>
            <a:endParaRPr lang="es-PE" sz="1400" b="1" dirty="0" smtClean="0">
              <a:solidFill>
                <a:srgbClr val="000000"/>
              </a:solidFill>
              <a:latin typeface="Arial" panose="020B0604020202020204" pitchFamily="34" charset="0"/>
            </a:endParaRPr>
          </a:p>
          <a:p>
            <a:pPr algn="just"/>
            <a:r>
              <a:rPr lang="es-PE" sz="1400" b="1" dirty="0" smtClean="0">
                <a:solidFill>
                  <a:srgbClr val="000000"/>
                </a:solidFill>
                <a:latin typeface="Arial" panose="020B0604020202020204" pitchFamily="34" charset="0"/>
              </a:rPr>
              <a:t>D.L. 1012</a:t>
            </a:r>
            <a:endParaRPr lang="es-PE" sz="1400" dirty="0"/>
          </a:p>
        </p:txBody>
      </p:sp>
      <p:sp>
        <p:nvSpPr>
          <p:cNvPr id="6" name="Rectángulo 5"/>
          <p:cNvSpPr/>
          <p:nvPr/>
        </p:nvSpPr>
        <p:spPr>
          <a:xfrm>
            <a:off x="495300" y="331907"/>
            <a:ext cx="6257740" cy="553998"/>
          </a:xfrm>
          <a:prstGeom prst="rect">
            <a:avLst/>
          </a:prstGeom>
          <a:noFill/>
        </p:spPr>
        <p:txBody>
          <a:bodyPr wrap="none" lIns="91440" tIns="45720" rIns="91440" bIns="45720">
            <a:spAutoFit/>
          </a:bodyPr>
          <a:lstStyle/>
          <a:p>
            <a:pPr algn="ctr"/>
            <a:r>
              <a:rPr lang="es-ES" sz="3000" b="1" dirty="0" smtClean="0">
                <a:ln w="0"/>
                <a:solidFill>
                  <a:schemeClr val="accent1"/>
                </a:solidFill>
                <a:effectLst>
                  <a:outerShdw blurRad="38100" dist="25400" dir="5400000" algn="ctr" rotWithShape="0">
                    <a:srgbClr val="6E747A">
                      <a:alpha val="43000"/>
                    </a:srgbClr>
                  </a:outerShdw>
                </a:effectLst>
              </a:rPr>
              <a:t>Asociación Público Privada- Definición</a:t>
            </a:r>
            <a:endParaRPr lang="es-ES" sz="3000" b="1" cap="none" spc="0" dirty="0">
              <a:ln w="0"/>
              <a:solidFill>
                <a:schemeClr val="accent1"/>
              </a:solidFill>
              <a:effectLst>
                <a:outerShdw blurRad="38100" dist="25400" dir="5400000" algn="ctr" rotWithShape="0">
                  <a:srgbClr val="6E747A">
                    <a:alpha val="43000"/>
                  </a:srgbClr>
                </a:outerShdw>
              </a:effectLst>
            </a:endParaRPr>
          </a:p>
        </p:txBody>
      </p:sp>
      <p:pic>
        <p:nvPicPr>
          <p:cNvPr id="5" name="Imagen 4"/>
          <p:cNvPicPr>
            <a:picLocks noChangeAspect="1"/>
          </p:cNvPicPr>
          <p:nvPr/>
        </p:nvPicPr>
        <p:blipFill rotWithShape="1">
          <a:blip r:embed="rId3"/>
          <a:srcRect l="31909" t="52344" r="23274" b="24546"/>
          <a:stretch/>
        </p:blipFill>
        <p:spPr>
          <a:xfrm>
            <a:off x="6156036" y="4691088"/>
            <a:ext cx="5751028" cy="1668148"/>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1792481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3000"/>
                                        <p:tgtEl>
                                          <p:spTgt spid="4"/>
                                        </p:tgtEl>
                                        <p:attrNameLst>
                                          <p:attrName>ppt_y</p:attrName>
                                        </p:attrNameLst>
                                      </p:cBhvr>
                                      <p:tavLst>
                                        <p:tav tm="0">
                                          <p:val>
                                            <p:strVal val="#ppt_y+#ppt_h*1.125000"/>
                                          </p:val>
                                        </p:tav>
                                        <p:tav tm="100000">
                                          <p:val>
                                            <p:strVal val="#ppt_y"/>
                                          </p:val>
                                        </p:tav>
                                      </p:tavLst>
                                    </p:anim>
                                    <p:animEffect transition="in" filter="wipe(up)">
                                      <p:cBhvr>
                                        <p:cTn id="8" dur="3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Diagrama 4"/>
          <p:cNvGraphicFramePr/>
          <p:nvPr>
            <p:extLst>
              <p:ext uri="{D42A27DB-BD31-4B8C-83A1-F6EECF244321}">
                <p14:modId xmlns:p14="http://schemas.microsoft.com/office/powerpoint/2010/main" val="870010524"/>
              </p:ext>
            </p:extLst>
          </p:nvPr>
        </p:nvGraphicFramePr>
        <p:xfrm>
          <a:off x="963520" y="364066"/>
          <a:ext cx="7931098" cy="61298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Rectángulo 5"/>
          <p:cNvSpPr/>
          <p:nvPr/>
        </p:nvSpPr>
        <p:spPr>
          <a:xfrm>
            <a:off x="2799897" y="1048021"/>
            <a:ext cx="6606167" cy="553998"/>
          </a:xfrm>
          <a:prstGeom prst="rect">
            <a:avLst/>
          </a:prstGeom>
          <a:noFill/>
        </p:spPr>
        <p:txBody>
          <a:bodyPr wrap="none" lIns="91440" tIns="45720" rIns="91440" bIns="45720">
            <a:spAutoFit/>
          </a:bodyPr>
          <a:lstStyle/>
          <a:p>
            <a:pPr algn="ctr"/>
            <a:r>
              <a:rPr lang="es-ES" sz="3000" b="1" dirty="0" smtClean="0">
                <a:ln w="0"/>
                <a:solidFill>
                  <a:schemeClr val="accent1"/>
                </a:solidFill>
                <a:effectLst>
                  <a:outerShdw blurRad="38100" dist="25400" dir="5400000" algn="ctr" rotWithShape="0">
                    <a:srgbClr val="6E747A">
                      <a:alpha val="43000"/>
                    </a:srgbClr>
                  </a:outerShdw>
                </a:effectLst>
              </a:rPr>
              <a:t>Asociación Público Privada- Clasificación</a:t>
            </a:r>
            <a:endParaRPr lang="es-ES" sz="3000" b="1" cap="none" spc="0" dirty="0">
              <a:ln w="0"/>
              <a:solidFill>
                <a:schemeClr val="accent1"/>
              </a:solidFill>
              <a:effectLst>
                <a:outerShdw blurRad="38100" dist="25400" dir="5400000" algn="ctr" rotWithShape="0">
                  <a:srgbClr val="6E747A">
                    <a:alpha val="43000"/>
                  </a:srgbClr>
                </a:outerShdw>
              </a:effectLst>
            </a:endParaRPr>
          </a:p>
        </p:txBody>
      </p:sp>
      <p:sp>
        <p:nvSpPr>
          <p:cNvPr id="2" name="CuadroTexto 1"/>
          <p:cNvSpPr txBox="1"/>
          <p:nvPr/>
        </p:nvSpPr>
        <p:spPr>
          <a:xfrm>
            <a:off x="9088583" y="1981200"/>
            <a:ext cx="2590800" cy="923330"/>
          </a:xfrm>
          <a:prstGeom prst="rect">
            <a:avLst/>
          </a:prstGeom>
          <a:noFill/>
        </p:spPr>
        <p:txBody>
          <a:bodyPr wrap="square" rtlCol="0">
            <a:spAutoFit/>
          </a:bodyPr>
          <a:lstStyle/>
          <a:p>
            <a:pPr algn="just"/>
            <a:r>
              <a:rPr lang="es-PE" b="1" u="sng" dirty="0" smtClean="0">
                <a:solidFill>
                  <a:srgbClr val="FF0000"/>
                </a:solidFill>
              </a:rPr>
              <a:t>No demandan recursos públicos </a:t>
            </a:r>
            <a:r>
              <a:rPr lang="es-PE" dirty="0" smtClean="0"/>
              <a:t>o los demandan mínimamente</a:t>
            </a:r>
            <a:endParaRPr lang="es-PE" dirty="0"/>
          </a:p>
        </p:txBody>
      </p:sp>
      <p:sp>
        <p:nvSpPr>
          <p:cNvPr id="7" name="CuadroTexto 6"/>
          <p:cNvSpPr txBox="1"/>
          <p:nvPr/>
        </p:nvSpPr>
        <p:spPr>
          <a:xfrm>
            <a:off x="9088583" y="3837709"/>
            <a:ext cx="2590800" cy="646331"/>
          </a:xfrm>
          <a:prstGeom prst="rect">
            <a:avLst/>
          </a:prstGeom>
          <a:noFill/>
        </p:spPr>
        <p:txBody>
          <a:bodyPr wrap="square" rtlCol="0">
            <a:spAutoFit/>
          </a:bodyPr>
          <a:lstStyle/>
          <a:p>
            <a:pPr algn="just"/>
            <a:r>
              <a:rPr lang="es-PE" b="1" u="sng" dirty="0" smtClean="0">
                <a:solidFill>
                  <a:srgbClr val="FF0000"/>
                </a:solidFill>
              </a:rPr>
              <a:t>Demandan recursos públicos </a:t>
            </a:r>
            <a:endParaRPr lang="es-PE" dirty="0"/>
          </a:p>
        </p:txBody>
      </p:sp>
    </p:spTree>
    <p:extLst>
      <p:ext uri="{BB962C8B-B14F-4D97-AF65-F5344CB8AC3E}">
        <p14:creationId xmlns:p14="http://schemas.microsoft.com/office/powerpoint/2010/main" val="178527469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p:cNvPicPr>
            <a:picLocks noChangeAspect="1"/>
          </p:cNvPicPr>
          <p:nvPr/>
        </p:nvPicPr>
        <p:blipFill rotWithShape="1">
          <a:blip r:embed="rId2"/>
          <a:srcRect l="9182" t="9191" r="26273" b="4667"/>
          <a:stretch/>
        </p:blipFill>
        <p:spPr>
          <a:xfrm>
            <a:off x="1884217" y="401781"/>
            <a:ext cx="8132620" cy="6105193"/>
          </a:xfrm>
          <a:prstGeom prst="rect">
            <a:avLst/>
          </a:prstGeom>
        </p:spPr>
      </p:pic>
      <p:sp>
        <p:nvSpPr>
          <p:cNvPr id="5" name="Rectángulo 4"/>
          <p:cNvSpPr/>
          <p:nvPr/>
        </p:nvSpPr>
        <p:spPr>
          <a:xfrm>
            <a:off x="219953" y="401781"/>
            <a:ext cx="1396536" cy="523220"/>
          </a:xfrm>
          <a:prstGeom prst="rect">
            <a:avLst/>
          </a:prstGeom>
          <a:noFill/>
        </p:spPr>
        <p:txBody>
          <a:bodyPr wrap="none" lIns="91440" tIns="45720" rIns="91440" bIns="45720">
            <a:spAutoFit/>
          </a:bodyPr>
          <a:lstStyle/>
          <a:p>
            <a:pPr algn="ctr"/>
            <a:r>
              <a:rPr lang="es-ES" sz="2800" b="1" cap="none" spc="0" dirty="0" smtClean="0">
                <a:ln w="0"/>
                <a:solidFill>
                  <a:schemeClr val="tx1"/>
                </a:solidFill>
                <a:effectLst>
                  <a:outerShdw blurRad="38100" dist="19050" dir="2700000" algn="tl" rotWithShape="0">
                    <a:schemeClr val="dk1">
                      <a:alpha val="40000"/>
                    </a:schemeClr>
                  </a:outerShdw>
                </a:effectLst>
              </a:rPr>
              <a:t>Ejemplo</a:t>
            </a:r>
            <a:endParaRPr lang="es-ES" sz="2800" b="1" cap="none" spc="0" dirty="0">
              <a:ln w="0"/>
              <a:solidFill>
                <a:schemeClr val="tx1"/>
              </a:solidFill>
              <a:effectLst>
                <a:outerShdw blurRad="38100" dist="19050" dir="2700000" algn="tl" rotWithShape="0">
                  <a:schemeClr val="dk1">
                    <a:alpha val="40000"/>
                  </a:schemeClr>
                </a:outerShdw>
              </a:effectLst>
            </a:endParaRPr>
          </a:p>
        </p:txBody>
      </p:sp>
    </p:spTree>
    <p:extLst>
      <p:ext uri="{BB962C8B-B14F-4D97-AF65-F5344CB8AC3E}">
        <p14:creationId xmlns:p14="http://schemas.microsoft.com/office/powerpoint/2010/main" val="315392867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p:cNvPicPr>
            <a:picLocks noChangeAspect="1"/>
          </p:cNvPicPr>
          <p:nvPr/>
        </p:nvPicPr>
        <p:blipFill rotWithShape="1">
          <a:blip r:embed="rId2"/>
          <a:srcRect l="9000" t="9191" r="26273" b="4667"/>
          <a:stretch/>
        </p:blipFill>
        <p:spPr>
          <a:xfrm>
            <a:off x="1974806" y="249381"/>
            <a:ext cx="8346830" cy="6248401"/>
          </a:xfrm>
          <a:prstGeom prst="rect">
            <a:avLst/>
          </a:prstGeom>
        </p:spPr>
      </p:pic>
    </p:spTree>
    <p:extLst>
      <p:ext uri="{BB962C8B-B14F-4D97-AF65-F5344CB8AC3E}">
        <p14:creationId xmlns:p14="http://schemas.microsoft.com/office/powerpoint/2010/main" val="202607399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p:cNvPicPr>
            <a:picLocks noChangeAspect="1"/>
          </p:cNvPicPr>
          <p:nvPr/>
        </p:nvPicPr>
        <p:blipFill rotWithShape="1">
          <a:blip r:embed="rId2"/>
          <a:srcRect l="10455" t="11939" r="27909" b="5637"/>
          <a:stretch/>
        </p:blipFill>
        <p:spPr>
          <a:xfrm>
            <a:off x="1870364" y="166254"/>
            <a:ext cx="8562109" cy="6440525"/>
          </a:xfrm>
          <a:prstGeom prst="rect">
            <a:avLst/>
          </a:prstGeom>
        </p:spPr>
      </p:pic>
    </p:spTree>
    <p:extLst>
      <p:ext uri="{BB962C8B-B14F-4D97-AF65-F5344CB8AC3E}">
        <p14:creationId xmlns:p14="http://schemas.microsoft.com/office/powerpoint/2010/main" val="2336151547"/>
      </p:ext>
    </p:extLst>
  </p:cSld>
  <p:clrMapOvr>
    <a:masterClrMapping/>
  </p:clrMapOvr>
  <p:timing>
    <p:tnLst>
      <p:par>
        <p:cTn id="1" dur="indefinite" restart="never" nodeType="tmRoot"/>
      </p:par>
    </p:tnLst>
  </p:timing>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1473</TotalTime>
  <Words>2393</Words>
  <Application>Microsoft Office PowerPoint</Application>
  <PresentationFormat>Panorámica</PresentationFormat>
  <Paragraphs>164</Paragraphs>
  <Slides>42</Slides>
  <Notes>2</Notes>
  <HiddenSlides>0</HiddenSlides>
  <MMClips>0</MMClips>
  <ScaleCrop>false</ScaleCrop>
  <HeadingPairs>
    <vt:vector size="6" baseType="variant">
      <vt:variant>
        <vt:lpstr>Fuentes usadas</vt:lpstr>
      </vt:variant>
      <vt:variant>
        <vt:i4>8</vt:i4>
      </vt:variant>
      <vt:variant>
        <vt:lpstr>Tema</vt:lpstr>
      </vt:variant>
      <vt:variant>
        <vt:i4>1</vt:i4>
      </vt:variant>
      <vt:variant>
        <vt:lpstr>Títulos de diapositiva</vt:lpstr>
      </vt:variant>
      <vt:variant>
        <vt:i4>42</vt:i4>
      </vt:variant>
    </vt:vector>
  </HeadingPairs>
  <TitlesOfParts>
    <vt:vector size="51" baseType="lpstr">
      <vt:lpstr>Arial</vt:lpstr>
      <vt:lpstr>Arial Black</vt:lpstr>
      <vt:lpstr>Calibri</vt:lpstr>
      <vt:lpstr>Calibri Light</vt:lpstr>
      <vt:lpstr>Georgia</vt:lpstr>
      <vt:lpstr>Montserrat</vt:lpstr>
      <vt:lpstr>Symbol</vt:lpstr>
      <vt:lpstr>Times New Roman</vt:lpstr>
      <vt:lpstr>Tema de Office</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EDUARDO</dc:creator>
  <cp:lastModifiedBy>Luffi</cp:lastModifiedBy>
  <cp:revision>203</cp:revision>
  <dcterms:created xsi:type="dcterms:W3CDTF">2014-08-18T08:55:01Z</dcterms:created>
  <dcterms:modified xsi:type="dcterms:W3CDTF">2015-07-06T06:06:36Z</dcterms:modified>
</cp:coreProperties>
</file>